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7" r:id="rId2"/>
    <p:sldId id="300" r:id="rId3"/>
    <p:sldId id="304" r:id="rId4"/>
    <p:sldId id="305" r:id="rId5"/>
    <p:sldId id="313" r:id="rId6"/>
    <p:sldId id="293" r:id="rId7"/>
    <p:sldId id="264" r:id="rId8"/>
    <p:sldId id="265" r:id="rId9"/>
    <p:sldId id="307" r:id="rId10"/>
    <p:sldId id="308" r:id="rId11"/>
    <p:sldId id="295" r:id="rId12"/>
    <p:sldId id="272" r:id="rId13"/>
    <p:sldId id="311" r:id="rId14"/>
    <p:sldId id="273" r:id="rId15"/>
    <p:sldId id="312" r:id="rId16"/>
    <p:sldId id="298" r:id="rId17"/>
    <p:sldId id="279" r:id="rId18"/>
    <p:sldId id="290" r:id="rId19"/>
    <p:sldId id="263" r:id="rId20"/>
    <p:sldId id="266" r:id="rId21"/>
    <p:sldId id="309" r:id="rId22"/>
    <p:sldId id="283" r:id="rId23"/>
    <p:sldId id="310" r:id="rId24"/>
    <p:sldId id="30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73"/>
    <p:restoredTop sz="75730"/>
  </p:normalViewPr>
  <p:slideViewPr>
    <p:cSldViewPr snapToGrid="0" snapToObjects="1">
      <p:cViewPr varScale="1">
        <p:scale>
          <a:sx n="117" d="100"/>
          <a:sy n="117" d="100"/>
        </p:scale>
        <p:origin x="5136"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76197-E48D-9C42-955D-B86ED12A6149}" type="datetimeFigureOut">
              <a:rPr lang="en-US" smtClean="0"/>
              <a:t>10/7/22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4362E-4B85-134E-B2F0-95019F144C29}" type="slidenum">
              <a:rPr lang="en-US" smtClean="0"/>
              <a:t>‹#›</a:t>
            </a:fld>
            <a:endParaRPr lang="en-US"/>
          </a:p>
        </p:txBody>
      </p:sp>
    </p:spTree>
    <p:extLst>
      <p:ext uri="{BB962C8B-B14F-4D97-AF65-F5344CB8AC3E}">
        <p14:creationId xmlns:p14="http://schemas.microsoft.com/office/powerpoint/2010/main" val="376215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Diptanil Roy, on behalf of STAR, I am going to present our preliminary study of heavy flavor tagged jets in heavy ion collisions at RHIC energies. I want to thank the </a:t>
            </a:r>
            <a:r>
              <a:rPr lang="en-US" dirty="0" err="1"/>
              <a:t>organisers</a:t>
            </a:r>
            <a:r>
              <a:rPr lang="en-US" dirty="0"/>
              <a:t> for providing me with this opportunity to share some exciting new results from STAR. Now, without much further ado, let’s get started.</a:t>
            </a:r>
          </a:p>
        </p:txBody>
      </p:sp>
      <p:sp>
        <p:nvSpPr>
          <p:cNvPr id="4" name="Slide Number Placeholder 3"/>
          <p:cNvSpPr>
            <a:spLocks noGrp="1"/>
          </p:cNvSpPr>
          <p:nvPr>
            <p:ph type="sldNum" sz="quarter" idx="5"/>
          </p:nvPr>
        </p:nvSpPr>
        <p:spPr/>
        <p:txBody>
          <a:bodyPr/>
          <a:lstStyle/>
          <a:p>
            <a:fld id="{B384362E-4B85-134E-B2F0-95019F144C29}" type="slidenum">
              <a:rPr lang="en-US" smtClean="0"/>
              <a:t>1</a:t>
            </a:fld>
            <a:endParaRPr lang="en-US"/>
          </a:p>
        </p:txBody>
      </p:sp>
    </p:spTree>
    <p:extLst>
      <p:ext uri="{BB962C8B-B14F-4D97-AF65-F5344CB8AC3E}">
        <p14:creationId xmlns:p14="http://schemas.microsoft.com/office/powerpoint/2010/main" val="1600804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input particle level jet </a:t>
            </a:r>
            <a:r>
              <a:rPr lang="en-US" dirty="0" err="1"/>
              <a:t>pT</a:t>
            </a:r>
            <a:r>
              <a:rPr lang="en-US" dirty="0"/>
              <a:t> spectra.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10</a:t>
            </a:fld>
            <a:endParaRPr lang="en-US"/>
          </a:p>
        </p:txBody>
      </p:sp>
    </p:spTree>
    <p:extLst>
      <p:ext uri="{BB962C8B-B14F-4D97-AF65-F5344CB8AC3E}">
        <p14:creationId xmlns:p14="http://schemas.microsoft.com/office/powerpoint/2010/main" val="1381180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particle level jet </a:t>
            </a:r>
            <a:r>
              <a:rPr lang="en-US" dirty="0" err="1"/>
              <a:t>pT</a:t>
            </a:r>
            <a:r>
              <a:rPr lang="en-US" dirty="0"/>
              <a:t> spectra from </a:t>
            </a:r>
            <a:r>
              <a:rPr lang="en-US" dirty="0" err="1"/>
              <a:t>pythia</a:t>
            </a:r>
            <a:r>
              <a:rPr lang="en-US" dirty="0"/>
              <a:t>.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tagged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11</a:t>
            </a:fld>
            <a:endParaRPr lang="en-US"/>
          </a:p>
        </p:txBody>
      </p:sp>
    </p:spTree>
    <p:extLst>
      <p:ext uri="{BB962C8B-B14F-4D97-AF65-F5344CB8AC3E}">
        <p14:creationId xmlns:p14="http://schemas.microsoft.com/office/powerpoint/2010/main" val="3710621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EXPLAIN EVERYTHING ON THE SLIDE</a:t>
            </a:r>
          </a:p>
          <a:p>
            <a:endParaRPr lang="en-US" dirty="0"/>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12</a:t>
            </a:fld>
            <a:endParaRPr lang="en-US"/>
          </a:p>
        </p:txBody>
      </p:sp>
    </p:spTree>
    <p:extLst>
      <p:ext uri="{BB962C8B-B14F-4D97-AF65-F5344CB8AC3E}">
        <p14:creationId xmlns:p14="http://schemas.microsoft.com/office/powerpoint/2010/main" val="2645132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extract the yield of D0-tagged jets, we use a method called the </a:t>
            </a:r>
            <a:r>
              <a:rPr lang="en-US" dirty="0" err="1"/>
              <a:t>sPlot</a:t>
            </a:r>
            <a:r>
              <a:rPr lang="en-US" dirty="0"/>
              <a:t>. It is a widely used method in HEP, and is available as a native package in </a:t>
            </a:r>
            <a:r>
              <a:rPr lang="en-US" dirty="0" err="1"/>
              <a:t>RooStats</a:t>
            </a:r>
            <a:r>
              <a:rPr lang="en-US" dirty="0"/>
              <a:t>. It calculates per event weights, where the weights classify how signal like the event is vs how </a:t>
            </a:r>
            <a:r>
              <a:rPr lang="en-US" dirty="0" err="1"/>
              <a:t>bg</a:t>
            </a:r>
            <a:r>
              <a:rPr lang="en-US" dirty="0"/>
              <a:t> like the event is. The definition of </a:t>
            </a:r>
            <a:r>
              <a:rPr lang="en-US" dirty="0" err="1"/>
              <a:t>sWeights</a:t>
            </a:r>
            <a:r>
              <a:rPr lang="en-US" dirty="0"/>
              <a:t> is shown here in this equation, where V denotes the covariance matrix, fi denotes the probability distribution for the signal and background species. These </a:t>
            </a:r>
            <a:r>
              <a:rPr lang="en-US" dirty="0" err="1"/>
              <a:t>quantitites</a:t>
            </a:r>
            <a:r>
              <a:rPr lang="en-US" dirty="0"/>
              <a:t> are determined from an </a:t>
            </a:r>
            <a:r>
              <a:rPr lang="en-US" dirty="0" err="1"/>
              <a:t>unbinned</a:t>
            </a:r>
            <a:r>
              <a:rPr lang="en-US" dirty="0"/>
              <a:t> likelihood fit to the D0 mass over all kinematics. </a:t>
            </a:r>
          </a:p>
          <a:p>
            <a:endParaRPr lang="en-US" dirty="0"/>
          </a:p>
          <a:p>
            <a:r>
              <a:rPr lang="en-US" dirty="0"/>
              <a:t>The resultant distribution represent the statistical distribution of the observables in the data. It is basically a fancy side-band subtraction. The yields from </a:t>
            </a:r>
            <a:r>
              <a:rPr lang="en-US" dirty="0" err="1"/>
              <a:t>sPlot</a:t>
            </a:r>
            <a:r>
              <a:rPr lang="en-US" dirty="0"/>
              <a:t> are consistent with like sign background contribution subtracted yields. Now before we show our results, we need to show the corrections to the jet yield</a:t>
            </a:r>
          </a:p>
        </p:txBody>
      </p:sp>
      <p:sp>
        <p:nvSpPr>
          <p:cNvPr id="4" name="Slide Number Placeholder 3"/>
          <p:cNvSpPr>
            <a:spLocks noGrp="1"/>
          </p:cNvSpPr>
          <p:nvPr>
            <p:ph type="sldNum" sz="quarter" idx="5"/>
          </p:nvPr>
        </p:nvSpPr>
        <p:spPr/>
        <p:txBody>
          <a:bodyPr/>
          <a:lstStyle/>
          <a:p>
            <a:fld id="{B384362E-4B85-134E-B2F0-95019F144C29}" type="slidenum">
              <a:rPr lang="en-US" smtClean="0"/>
              <a:t>20</a:t>
            </a:fld>
            <a:endParaRPr lang="en-US"/>
          </a:p>
        </p:txBody>
      </p:sp>
    </p:spTree>
    <p:extLst>
      <p:ext uri="{BB962C8B-B14F-4D97-AF65-F5344CB8AC3E}">
        <p14:creationId xmlns:p14="http://schemas.microsoft.com/office/powerpoint/2010/main" val="309602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 side-by-side of our radial profile measurement with a prediction from the CCNU model, which models both collisional and radiative energy losses for heavy quarks. The RAA for </a:t>
            </a:r>
            <a:r>
              <a:rPr lang="en-US" dirty="0" err="1"/>
              <a:t>AuAu</a:t>
            </a:r>
            <a:r>
              <a:rPr lang="en-US" dirty="0"/>
              <a:t> central events at 200 GeV is shown here for D0 </a:t>
            </a:r>
            <a:r>
              <a:rPr lang="en-US" dirty="0" err="1"/>
              <a:t>pT</a:t>
            </a:r>
            <a:r>
              <a:rPr lang="en-US" dirty="0"/>
              <a:t> &gt; 4 GeV. The theory calculation shows a slight trend of diffusion, which is qualitatively consistent with our data due to large uncertainties. An exact comparison with this model is something we are going to pursue moving forward.</a:t>
            </a:r>
          </a:p>
        </p:txBody>
      </p:sp>
      <p:sp>
        <p:nvSpPr>
          <p:cNvPr id="4" name="Slide Number Placeholder 3"/>
          <p:cNvSpPr>
            <a:spLocks noGrp="1"/>
          </p:cNvSpPr>
          <p:nvPr>
            <p:ph type="sldNum" sz="quarter" idx="5"/>
          </p:nvPr>
        </p:nvSpPr>
        <p:spPr/>
        <p:txBody>
          <a:bodyPr/>
          <a:lstStyle/>
          <a:p>
            <a:fld id="{B384362E-4B85-134E-B2F0-95019F144C29}" type="slidenum">
              <a:rPr lang="en-US" smtClean="0"/>
              <a:t>22</a:t>
            </a:fld>
            <a:endParaRPr lang="en-US"/>
          </a:p>
        </p:txBody>
      </p:sp>
    </p:spTree>
    <p:extLst>
      <p:ext uri="{BB962C8B-B14F-4D97-AF65-F5344CB8AC3E}">
        <p14:creationId xmlns:p14="http://schemas.microsoft.com/office/powerpoint/2010/main" val="171484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radiation pattern of a charm quark. The radiation from charm, a heavy quark, is suppressed in a cone around the direction of propagation of the quark. This is the known as the dead cone effect and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in ALICE. The red data points are from ALICE, and blue and green solid lines are from Pythia and SHERPA, MC event generators respectively. The ratio of the splitting angle distributions for charm jets vs inclusive jets is plotted here. The dotted markers shows the same ratio for the case of no dead cone effect in PYTHIA and SHERPA, and this enhancement here signifies that light quark radiation is more collinear than gluon radiation. The data shows that the contribution from charm quark jets is suppressed at small splitting angles, with the suppression being of the order of this difference. So we know that the heavy flavor emission spectra is suppressed due to the dead cone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distribution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24</a:t>
            </a:fld>
            <a:endParaRPr lang="en-US"/>
          </a:p>
        </p:txBody>
      </p:sp>
    </p:spTree>
    <p:extLst>
      <p:ext uri="{BB962C8B-B14F-4D97-AF65-F5344CB8AC3E}">
        <p14:creationId xmlns:p14="http://schemas.microsoft.com/office/powerpoint/2010/main" val="372252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heavy ion collisions, Lorentz contracted nuclei collide at relativistic speeds to form Quark-Gluon Plasma. Now, to study the properties of Quark Gluon Plasma, we rely on internal probes which are sensitive to the QGP medium i.e. has a significant interaction with the medium. These include processes with large momentum transfer.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such probe that we use is Jets. Jets are these collimated cluster of particles fragmenting from a high momentum quark or gluon. Since quarks and gluons can’t remain unbounded, they fragment into particles via radiation. These particles have momenta in similar direction. Experimentally, we use a jet reconstruction algorithm, which uses some form of distance measure to cluster such particles that move in the same direction. This is an event display of two jets in the STAR detector., shown by their energy deposits in the calorimeter.</a:t>
            </a:r>
          </a:p>
          <a:p>
            <a:endParaRPr lang="en-US" dirty="0"/>
          </a:p>
          <a:p>
            <a:r>
              <a:rPr lang="en-US" dirty="0"/>
              <a:t>Jets not only lose energy through interaction with the QGP medium, but is also broadened in its presence. On the right, I show an RCP measurement for charged jets as a function of transverse momenta of charged tracks and jets. The dark blue data points are the ratio of charged jet yields in central and peripheral collisions at RHIC. The red closed circles are  the same measurement at LHC energies. We see a significant suppression in the yield in the most central case, and this shows that jets are quenched in the presence of the QGP medium.</a:t>
            </a:r>
          </a:p>
        </p:txBody>
      </p:sp>
      <p:sp>
        <p:nvSpPr>
          <p:cNvPr id="4" name="Slide Number Placeholder 3"/>
          <p:cNvSpPr>
            <a:spLocks noGrp="1"/>
          </p:cNvSpPr>
          <p:nvPr>
            <p:ph type="sldNum" sz="quarter" idx="5"/>
          </p:nvPr>
        </p:nvSpPr>
        <p:spPr/>
        <p:txBody>
          <a:bodyPr/>
          <a:lstStyle/>
          <a:p>
            <a:fld id="{B384362E-4B85-134E-B2F0-95019F144C29}" type="slidenum">
              <a:rPr lang="en-US" smtClean="0"/>
              <a:t>2</a:t>
            </a:fld>
            <a:endParaRPr lang="en-US"/>
          </a:p>
        </p:txBody>
      </p:sp>
    </p:spTree>
    <p:extLst>
      <p:ext uri="{BB962C8B-B14F-4D97-AF65-F5344CB8AC3E}">
        <p14:creationId xmlns:p14="http://schemas.microsoft.com/office/powerpoint/2010/main" val="1236366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mentioned that jets are broadened in the presence of QGP.  Such broadening can be seen in measurements of the differential jet shape in heavy ion collisions and proton proton collisions at LHC and RHIC energies. Differential jet shape is. the fraction of transverse momenta in the jet as a function of distance from jet axis. </a:t>
            </a:r>
          </a:p>
          <a:p>
            <a:endParaRPr lang="en-US" dirty="0"/>
          </a:p>
          <a:p>
            <a:r>
              <a:rPr lang="en-US" dirty="0"/>
              <a:t>This is a measurement from the CMS experiment, which shows the ratio of the differential jet shape in the most central Pb-Pb event vs pp. The jet momenta and hence energy in jets in central collisions is found to be depleted at intermediate radii and redistributed at larger radii from the jet axis when compared to pp collisions, meaning the jets are more diffused in central HI collisions. These behavior is no longer observed in peripheral collisions where the volume of QGP created is small. </a:t>
            </a:r>
          </a:p>
          <a:p>
            <a:endParaRPr lang="en-US" dirty="0"/>
          </a:p>
          <a:p>
            <a:r>
              <a:rPr lang="en-US" dirty="0"/>
              <a:t>A similar measurement of differential jet shape from STAR for inclusive jets in the most central </a:t>
            </a:r>
            <a:r>
              <a:rPr lang="en-US" dirty="0" err="1"/>
              <a:t>AuAu</a:t>
            </a:r>
            <a:r>
              <a:rPr lang="en-US" dirty="0"/>
              <a:t> events at 200 GeV is shown here. A comparison with the baseline from pp Is underway. Stay tuned for those results. </a:t>
            </a:r>
          </a:p>
          <a:p>
            <a:endParaRPr lang="en-US" dirty="0"/>
          </a:p>
          <a:p>
            <a:r>
              <a:rPr lang="en-US" dirty="0"/>
              <a:t>The major factors which can lead to such broadening are collisional processes like scattering, and radiative processes like medium-induced </a:t>
            </a:r>
            <a:r>
              <a:rPr lang="en-US" dirty="0" err="1"/>
              <a:t>bremstrak</a:t>
            </a:r>
            <a:r>
              <a:rPr lang="en-US" dirty="0"/>
              <a:t>, and they are dependent on the mass of the underlying </a:t>
            </a:r>
            <a:r>
              <a:rPr lang="en-US" dirty="0" err="1"/>
              <a:t>parton</a:t>
            </a:r>
            <a:r>
              <a:rPr lang="en-US" dirty="0"/>
              <a:t>. This provides us with a good motivation to look at jets fragmenting from heavier quarks. </a:t>
            </a:r>
          </a:p>
        </p:txBody>
      </p:sp>
      <p:sp>
        <p:nvSpPr>
          <p:cNvPr id="4" name="Slide Number Placeholder 3"/>
          <p:cNvSpPr>
            <a:spLocks noGrp="1"/>
          </p:cNvSpPr>
          <p:nvPr>
            <p:ph type="sldNum" sz="quarter" idx="5"/>
          </p:nvPr>
        </p:nvSpPr>
        <p:spPr/>
        <p:txBody>
          <a:bodyPr/>
          <a:lstStyle/>
          <a:p>
            <a:fld id="{B384362E-4B85-134E-B2F0-95019F144C29}" type="slidenum">
              <a:rPr lang="en-US" smtClean="0"/>
              <a:t>3</a:t>
            </a:fld>
            <a:endParaRPr lang="en-US"/>
          </a:p>
        </p:txBody>
      </p:sp>
    </p:spTree>
    <p:extLst>
      <p:ext uri="{BB962C8B-B14F-4D97-AF65-F5344CB8AC3E}">
        <p14:creationId xmlns:p14="http://schemas.microsoft.com/office/powerpoint/2010/main" val="201504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mentioned that jets are broadened in the presence of QGP.  Such broadening can be seen in measurements of the differential jet shape in heavy ion collisions and proton proton collisions at LHC and RHIC energies. Differential jet shape is. the fraction of transverse momenta in the jet as a function of distance from jet axis. </a:t>
            </a:r>
          </a:p>
          <a:p>
            <a:endParaRPr lang="en-US" dirty="0"/>
          </a:p>
          <a:p>
            <a:r>
              <a:rPr lang="en-US" dirty="0"/>
              <a:t>This is a measurement from the CMS experiment, which shows the ratio of the differential jet shape in the most central Pb-Pb event vs pp. The jet momenta and hence energy in jets in central collisions is found to be depleted at intermediate radii and redistributed at larger radii from the jet axis when compared to pp collisions, meaning the jets are more diffused in central HI collisions. These behavior is no longer observed in peripheral collisions where the volume of QGP created is small. </a:t>
            </a:r>
          </a:p>
          <a:p>
            <a:endParaRPr lang="en-US" dirty="0"/>
          </a:p>
          <a:p>
            <a:r>
              <a:rPr lang="en-US" dirty="0"/>
              <a:t>A similar measurement of differential jet shape from STAR for inclusive jets in the most central </a:t>
            </a:r>
            <a:r>
              <a:rPr lang="en-US" dirty="0" err="1"/>
              <a:t>AuAu</a:t>
            </a:r>
            <a:r>
              <a:rPr lang="en-US" dirty="0"/>
              <a:t> events at 200 GeV is shown here. A comparison with the baseline from pp Is underway. Stay tuned for those results. </a:t>
            </a:r>
          </a:p>
          <a:p>
            <a:endParaRPr lang="en-US" dirty="0"/>
          </a:p>
          <a:p>
            <a:r>
              <a:rPr lang="en-US" dirty="0"/>
              <a:t>The major factors which can lead to such broadening are collisional processes like scattering, and radiative processes like medium-induced </a:t>
            </a:r>
            <a:r>
              <a:rPr lang="en-US" dirty="0" err="1"/>
              <a:t>bremstrak</a:t>
            </a:r>
            <a:r>
              <a:rPr lang="en-US" dirty="0"/>
              <a:t> and in medium scattering, and they are dependent on the mass of the underlying </a:t>
            </a:r>
            <a:r>
              <a:rPr lang="en-US" dirty="0" err="1"/>
              <a:t>parton</a:t>
            </a:r>
            <a:r>
              <a:rPr lang="en-US" dirty="0"/>
              <a:t>. This provides us with a good motivation to look at jets fragmenting from heavier quark. Let’s look at some existing results on the same.</a:t>
            </a:r>
          </a:p>
        </p:txBody>
      </p:sp>
      <p:sp>
        <p:nvSpPr>
          <p:cNvPr id="4" name="Slide Number Placeholder 3"/>
          <p:cNvSpPr>
            <a:spLocks noGrp="1"/>
          </p:cNvSpPr>
          <p:nvPr>
            <p:ph type="sldNum" sz="quarter" idx="5"/>
          </p:nvPr>
        </p:nvSpPr>
        <p:spPr/>
        <p:txBody>
          <a:bodyPr/>
          <a:lstStyle/>
          <a:p>
            <a:fld id="{B384362E-4B85-134E-B2F0-95019F144C29}" type="slidenum">
              <a:rPr lang="en-US" smtClean="0"/>
              <a:t>4</a:t>
            </a:fld>
            <a:endParaRPr lang="en-US"/>
          </a:p>
        </p:txBody>
      </p:sp>
    </p:spTree>
    <p:extLst>
      <p:ext uri="{BB962C8B-B14F-4D97-AF65-F5344CB8AC3E}">
        <p14:creationId xmlns:p14="http://schemas.microsoft.com/office/powerpoint/2010/main" val="157687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radiation pattern of a charm quark. The radiation from charm, a heavy quark, is suppressed in a cone around the direction of propagation of the quark. This is the known as the dead cone effect and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from LHC. The ratio of the splitting angle distributions for charm jets vs inclusive jets is plotted here. The red data points are from ALICE, and blue and green solid lines are from Pythia and SHERPA, MC event generators respectively. The dotted markers shows the same ratio for the case of no dead cone effect in PYTHIA and SHERPA. The plot shows that the radiation from charm quark jets in vacuum is suppressed at small splitting angles, with the suppression being of the order of this difference.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distribution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5</a:t>
            </a:fld>
            <a:endParaRPr lang="en-US"/>
          </a:p>
        </p:txBody>
      </p:sp>
    </p:spTree>
    <p:extLst>
      <p:ext uri="{BB962C8B-B14F-4D97-AF65-F5344CB8AC3E}">
        <p14:creationId xmlns:p14="http://schemas.microsoft.com/office/powerpoint/2010/main" val="779778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radiation pattern of a charm quark. The radiation from charm, a heavy quark, is suppressed in a cone around the direction of propagation of the quark. This is the known as the dead cone effect and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from LHC. The red data points are from ALICE, and blue and green solid lines are from Pythia and SHERPA, MC event generators respectively. The ratio of the splitting angle distributions for charm jets vs inclusive jets is plotted here. The dotted markers shows the same ratio for the case of no dead cone effect in PYTHIA and SHERPA. The plot shows that the radiation from charm quark jets in vacuum is suppressed at small splitting angles, with the suppression being of the order of this difference.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distribution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6</a:t>
            </a:fld>
            <a:endParaRPr lang="en-US"/>
          </a:p>
        </p:txBody>
      </p:sp>
    </p:spTree>
    <p:extLst>
      <p:ext uri="{BB962C8B-B14F-4D97-AF65-F5344CB8AC3E}">
        <p14:creationId xmlns:p14="http://schemas.microsoft.com/office/powerpoint/2010/main" val="3945654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 detector has many sub-detector systems. The important ones for our analysis are:</a:t>
            </a:r>
          </a:p>
          <a:p>
            <a:endParaRPr lang="en-US" dirty="0"/>
          </a:p>
          <a:p>
            <a:pPr marL="285750" indent="-285750">
              <a:buFont typeface="Arial" panose="020B0604020202020204" pitchFamily="34" charset="0"/>
              <a:buChar char="•"/>
            </a:pPr>
            <a:r>
              <a:rPr lang="en-US" b="1" dirty="0"/>
              <a:t>Time Projection Chamber</a:t>
            </a:r>
            <a:r>
              <a:rPr lang="en-US" dirty="0"/>
              <a:t>: Measures momenta and track information, identifies charged tracks using ionization energy loss measurement</a:t>
            </a:r>
          </a:p>
          <a:p>
            <a:pPr marL="285750" indent="-285750">
              <a:buFont typeface="Arial" panose="020B0604020202020204" pitchFamily="34" charset="0"/>
              <a:buChar char="•"/>
            </a:pPr>
            <a:r>
              <a:rPr lang="en-US" b="1" dirty="0"/>
              <a:t>Time-of-Flight Detector System: </a:t>
            </a:r>
            <a:r>
              <a:rPr lang="en-US" dirty="0"/>
              <a:t>Identifies particle using time of flight measurement</a:t>
            </a:r>
          </a:p>
          <a:p>
            <a:pPr marL="285750" indent="-285750">
              <a:buFont typeface="Arial" panose="020B0604020202020204" pitchFamily="34" charset="0"/>
              <a:buChar char="•"/>
            </a:pPr>
            <a:r>
              <a:rPr lang="en-US" b="1" dirty="0"/>
              <a:t>Heavy Flavor Tracker: </a:t>
            </a:r>
            <a:r>
              <a:rPr lang="en-US" dirty="0"/>
              <a:t>Improves Position Resolution for secondary vertex measurement. </a:t>
            </a:r>
          </a:p>
          <a:p>
            <a:pPr marL="285750" indent="-2857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Barrel Electromagnetic Calorimeter</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Measures neutral component of energy in jets</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We will report our measurements for D0 </a:t>
            </a:r>
            <a:r>
              <a:rPr lang="en-US" sz="1200" dirty="0" err="1">
                <a:latin typeface="Times New Roman" panose="02020603050405020304" pitchFamily="18" charset="0"/>
                <a:cs typeface="Times New Roman" panose="02020603050405020304" pitchFamily="18" charset="0"/>
              </a:rPr>
              <a:t>pT</a:t>
            </a:r>
            <a:r>
              <a:rPr lang="en-US" sz="1200" dirty="0">
                <a:latin typeface="Times New Roman" panose="02020603050405020304" pitchFamily="18" charset="0"/>
                <a:cs typeface="Times New Roman" panose="02020603050405020304" pitchFamily="18" charset="0"/>
              </a:rPr>
              <a:t> &gt; 5 GeV in </a:t>
            </a:r>
            <a:r>
              <a:rPr lang="en-US" sz="1200" dirty="0" err="1">
                <a:latin typeface="Times New Roman" panose="02020603050405020304" pitchFamily="18" charset="0"/>
                <a:cs typeface="Times New Roman" panose="02020603050405020304" pitchFamily="18" charset="0"/>
              </a:rPr>
              <a:t>AuAu</a:t>
            </a:r>
            <a:r>
              <a:rPr lang="en-US" sz="1200" dirty="0">
                <a:latin typeface="Times New Roman" panose="02020603050405020304" pitchFamily="18" charset="0"/>
                <a:cs typeface="Times New Roman" panose="02020603050405020304" pitchFamily="18" charset="0"/>
              </a:rPr>
              <a:t> 200 GeV minimum bias collisions. The results will be reported in 3 centrality bins (0-10 for central, 10-40 for midcentral, 40-80 for peripheral). We reconstruct the D0 from the </a:t>
            </a:r>
            <a:r>
              <a:rPr lang="en-US" sz="1200" dirty="0" err="1">
                <a:latin typeface="Times New Roman" panose="02020603050405020304" pitchFamily="18" charset="0"/>
                <a:cs typeface="Times New Roman" panose="02020603050405020304" pitchFamily="18" charset="0"/>
              </a:rPr>
              <a:t>Kpi</a:t>
            </a:r>
            <a:r>
              <a:rPr lang="en-US" sz="1200" dirty="0">
                <a:latin typeface="Times New Roman" panose="02020603050405020304" pitchFamily="18" charset="0"/>
                <a:cs typeface="Times New Roman" panose="02020603050405020304" pitchFamily="18" charset="0"/>
              </a:rPr>
              <a:t> decay, and require the D0 to have hits in the Heavy Flavor Tracker detector.</a:t>
            </a:r>
          </a:p>
        </p:txBody>
      </p:sp>
      <p:sp>
        <p:nvSpPr>
          <p:cNvPr id="4" name="Slide Number Placeholder 3"/>
          <p:cNvSpPr>
            <a:spLocks noGrp="1"/>
          </p:cNvSpPr>
          <p:nvPr>
            <p:ph type="sldNum" sz="quarter" idx="5"/>
          </p:nvPr>
        </p:nvSpPr>
        <p:spPr/>
        <p:txBody>
          <a:bodyPr/>
          <a:lstStyle/>
          <a:p>
            <a:fld id="{B384362E-4B85-134E-B2F0-95019F144C29}" type="slidenum">
              <a:rPr lang="en-US" smtClean="0"/>
              <a:t>7</a:t>
            </a:fld>
            <a:endParaRPr lang="en-US"/>
          </a:p>
        </p:txBody>
      </p:sp>
    </p:spTree>
    <p:extLst>
      <p:ext uri="{BB962C8B-B14F-4D97-AF65-F5344CB8AC3E}">
        <p14:creationId xmlns:p14="http://schemas.microsoft.com/office/powerpoint/2010/main" val="2035782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D0 candidates, we identify Kaons and </a:t>
            </a:r>
            <a:r>
              <a:rPr lang="en-US" dirty="0" err="1"/>
              <a:t>Pions</a:t>
            </a:r>
            <a:r>
              <a:rPr lang="en-US" dirty="0"/>
              <a:t> using a hybrid PID method from the Time Projection Chamber and Time of Flight detector. To suppress the background, some topological cuts based on the decay geometry are applied to the D0 candidates. That is possible due to the Heavy Flavor Tracker Detector, which improves the resolution of the tracking from 1 mm at TPC to about 30 microns. That makes it possible for us to constrain </a:t>
            </a:r>
            <a:r>
              <a:rPr lang="en-US" dirty="0" err="1"/>
              <a:t>Kpi</a:t>
            </a:r>
            <a:r>
              <a:rPr lang="en-US" dirty="0"/>
              <a:t> candidates based on their decay kinematics. The raw yield of D0 meson tagged jets is extracted using the </a:t>
            </a:r>
            <a:r>
              <a:rPr lang="en-US" dirty="0" err="1"/>
              <a:t>sPlot</a:t>
            </a:r>
            <a:r>
              <a:rPr lang="en-US" dirty="0"/>
              <a:t> method, and is shown on the right here. Before we show our results, we need to show the corrections to the D0 jet yield</a:t>
            </a:r>
          </a:p>
        </p:txBody>
      </p:sp>
      <p:sp>
        <p:nvSpPr>
          <p:cNvPr id="4" name="Slide Number Placeholder 3"/>
          <p:cNvSpPr>
            <a:spLocks noGrp="1"/>
          </p:cNvSpPr>
          <p:nvPr>
            <p:ph type="sldNum" sz="quarter" idx="5"/>
          </p:nvPr>
        </p:nvSpPr>
        <p:spPr/>
        <p:txBody>
          <a:bodyPr/>
          <a:lstStyle/>
          <a:p>
            <a:fld id="{B384362E-4B85-134E-B2F0-95019F144C29}" type="slidenum">
              <a:rPr lang="en-US" smtClean="0"/>
              <a:t>8</a:t>
            </a:fld>
            <a:endParaRPr lang="en-US"/>
          </a:p>
        </p:txBody>
      </p:sp>
    </p:spTree>
    <p:extLst>
      <p:ext uri="{BB962C8B-B14F-4D97-AF65-F5344CB8AC3E}">
        <p14:creationId xmlns:p14="http://schemas.microsoft.com/office/powerpoint/2010/main" val="3136821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particle level jet </a:t>
            </a:r>
            <a:r>
              <a:rPr lang="en-US" dirty="0" err="1"/>
              <a:t>pT</a:t>
            </a:r>
            <a:r>
              <a:rPr lang="en-US" dirty="0"/>
              <a:t> spectra from </a:t>
            </a:r>
            <a:r>
              <a:rPr lang="en-US" dirty="0" err="1"/>
              <a:t>pythia</a:t>
            </a:r>
            <a:r>
              <a:rPr lang="en-US" dirty="0"/>
              <a:t>.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9</a:t>
            </a:fld>
            <a:endParaRPr lang="en-US"/>
          </a:p>
        </p:txBody>
      </p:sp>
    </p:spTree>
    <p:extLst>
      <p:ext uri="{BB962C8B-B14F-4D97-AF65-F5344CB8AC3E}">
        <p14:creationId xmlns:p14="http://schemas.microsoft.com/office/powerpoint/2010/main" val="3589411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CE4D3-24E4-8C40-B0A7-A4C7882BD0D1}"/>
              </a:ext>
            </a:extLst>
          </p:cNvPr>
          <p:cNvSpPr>
            <a:spLocks noGrp="1"/>
          </p:cNvSpPr>
          <p:nvPr>
            <p:ph type="dt" sz="half" idx="10"/>
          </p:nvPr>
        </p:nvSpPr>
        <p:spPr/>
        <p:txBody>
          <a:bodyPr/>
          <a:lstStyle/>
          <a:p>
            <a:r>
              <a:rPr lang="en-US" dirty="0"/>
              <a:t>April 7</a:t>
            </a:r>
            <a:r>
              <a:rPr lang="en-US" baseline="30000" dirty="0"/>
              <a:t>th</a:t>
            </a:r>
            <a:r>
              <a:rPr lang="en-US" dirty="0"/>
              <a:t>, 2022</a:t>
            </a:r>
          </a:p>
        </p:txBody>
      </p:sp>
      <p:sp>
        <p:nvSpPr>
          <p:cNvPr id="3" name="Footer Placeholder 2">
            <a:extLst>
              <a:ext uri="{FF2B5EF4-FFF2-40B4-BE49-F238E27FC236}">
                <a16:creationId xmlns:a16="http://schemas.microsoft.com/office/drawing/2014/main" id="{797DBA44-81A5-6447-B63F-B4203AE97508}"/>
              </a:ext>
            </a:extLst>
          </p:cNvPr>
          <p:cNvSpPr>
            <a:spLocks noGrp="1"/>
          </p:cNvSpPr>
          <p:nvPr>
            <p:ph type="ftr" sz="quarter" idx="11"/>
          </p:nvPr>
        </p:nvSpPr>
        <p:spPr/>
        <p:txBody>
          <a:bodyPr/>
          <a:lstStyle/>
          <a:p>
            <a:r>
              <a:rPr lang="en-US" dirty="0"/>
              <a:t>Diptanil Roy, QM 2022</a:t>
            </a:r>
          </a:p>
        </p:txBody>
      </p:sp>
      <p:sp>
        <p:nvSpPr>
          <p:cNvPr id="4" name="Slide Number Placeholder 3">
            <a:extLst>
              <a:ext uri="{FF2B5EF4-FFF2-40B4-BE49-F238E27FC236}">
                <a16:creationId xmlns:a16="http://schemas.microsoft.com/office/drawing/2014/main" id="{65212E66-E28B-0847-B518-798797D4E70F}"/>
              </a:ext>
            </a:extLst>
          </p:cNvPr>
          <p:cNvSpPr>
            <a:spLocks noGrp="1"/>
          </p:cNvSpPr>
          <p:nvPr>
            <p:ph type="sldNum" sz="quarter" idx="12"/>
          </p:nvPr>
        </p:nvSpPr>
        <p:spPr/>
        <p:txBody>
          <a:bodyPr/>
          <a:lstStyle/>
          <a:p>
            <a:fld id="{EE78E8B4-5C77-7846-9A5E-F1E2DEA445DC}" type="slidenum">
              <a:rPr lang="en-US" smtClean="0"/>
              <a:t>‹#›</a:t>
            </a:fld>
            <a:endParaRPr lang="en-US" dirty="0"/>
          </a:p>
        </p:txBody>
      </p:sp>
    </p:spTree>
    <p:extLst>
      <p:ext uri="{BB962C8B-B14F-4D97-AF65-F5344CB8AC3E}">
        <p14:creationId xmlns:p14="http://schemas.microsoft.com/office/powerpoint/2010/main" val="27185706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19D27B-B242-E443-AB9B-9D847386AD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AC1B920-A9C0-354C-ABA7-AAE825287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3EFA90-F2AC-8447-917F-48DC6FD5F9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6C059-3174-2248-83EE-54BFC8640E8B}" type="datetimeFigureOut">
              <a:rPr lang="en-US" smtClean="0"/>
              <a:t>10/7/22</a:t>
            </a:fld>
            <a:endParaRPr lang="en-US"/>
          </a:p>
        </p:txBody>
      </p:sp>
      <p:sp>
        <p:nvSpPr>
          <p:cNvPr id="5" name="Footer Placeholder 4">
            <a:extLst>
              <a:ext uri="{FF2B5EF4-FFF2-40B4-BE49-F238E27FC236}">
                <a16:creationId xmlns:a16="http://schemas.microsoft.com/office/drawing/2014/main" id="{8E6AE48E-3865-0140-A8F8-87CF8BDCB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2C379E-C4E9-394C-8B99-E5036DBA6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8E8B4-5C77-7846-9A5E-F1E2DEA445DC}" type="slidenum">
              <a:rPr lang="en-US" smtClean="0"/>
              <a:t>‹#›</a:t>
            </a:fld>
            <a:endParaRPr lang="en-US"/>
          </a:p>
        </p:txBody>
      </p:sp>
    </p:spTree>
    <p:extLst>
      <p:ext uri="{BB962C8B-B14F-4D97-AF65-F5344CB8AC3E}">
        <p14:creationId xmlns:p14="http://schemas.microsoft.com/office/powerpoint/2010/main" val="406997274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33.emf"/><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35.emf"/><Relationship Id="rId10" Type="http://schemas.openxmlformats.org/officeDocument/2006/relationships/image" Target="../media/image32.png"/><Relationship Id="rId4" Type="http://schemas.openxmlformats.org/officeDocument/2006/relationships/image" Target="../media/image34.emf"/><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0.emf"/><Relationship Id="rId12"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11" Type="http://schemas.openxmlformats.org/officeDocument/2006/relationships/image" Target="../media/image38.png"/><Relationship Id="rId10" Type="http://schemas.openxmlformats.org/officeDocument/2006/relationships/image" Target="../media/image7.gif"/><Relationship Id="rId9" Type="http://schemas.openxmlformats.org/officeDocument/2006/relationships/image" Target="../media/image37.emf"/><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7.gif"/></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emf"/><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gif"/><Relationship Id="rId1" Type="http://schemas.openxmlformats.org/officeDocument/2006/relationships/slideLayout" Target="../slideLayouts/slideLayout1.xml"/><Relationship Id="rId5" Type="http://schemas.openxmlformats.org/officeDocument/2006/relationships/image" Target="../media/image37.emf"/><Relationship Id="rId4" Type="http://schemas.openxmlformats.org/officeDocument/2006/relationships/image" Target="../media/image47.e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6.emf"/><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1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65.png"/><Relationship Id="rId4" Type="http://schemas.openxmlformats.org/officeDocument/2006/relationships/image" Target="../media/image7.gif"/></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4.emf"/><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310.png"/><Relationship Id="rId4" Type="http://schemas.openxmlformats.org/officeDocument/2006/relationships/image" Target="../media/image7.gif"/><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60.emf"/><Relationship Id="rId7" Type="http://schemas.openxmlformats.org/officeDocument/2006/relationships/image" Target="../media/image61.emf"/><Relationship Id="rId2" Type="http://schemas.openxmlformats.org/officeDocument/2006/relationships/image" Target="../media/image59.emf"/><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gif"/><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emf"/><Relationship Id="rId5" Type="http://schemas.openxmlformats.org/officeDocument/2006/relationships/image" Target="../media/image7.gif"/><Relationship Id="rId4" Type="http://schemas.openxmlformats.org/officeDocument/2006/relationships/image" Target="../media/image64.emf"/></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0.emf"/><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emf"/><Relationship Id="rId5" Type="http://schemas.openxmlformats.org/officeDocument/2006/relationships/image" Target="../media/image17.em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0.png"/><Relationship Id="rId7"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emf"/><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emf"/><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22.png"/><Relationship Id="rId7"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30.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7.gif"/><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emf"/><Relationship Id="rId7"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17.emf"/><Relationship Id="rId4" Type="http://schemas.openxmlformats.org/officeDocument/2006/relationships/image" Target="../media/image7.gif"/><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ECEBD6E-F2BD-184E-9B98-54471172C688}"/>
              </a:ext>
            </a:extLst>
          </p:cNvPr>
          <p:cNvPicPr>
            <a:picLocks noChangeAspect="1" noChangeArrowheads="1"/>
          </p:cNvPicPr>
          <p:nvPr/>
        </p:nvPicPr>
        <p:blipFill>
          <a:blip r:embed="rId3"/>
          <a:srcRect/>
          <a:stretch/>
        </p:blipFill>
        <p:spPr bwMode="auto">
          <a:xfrm>
            <a:off x="8925866" y="1164768"/>
            <a:ext cx="3213781" cy="8527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4EDB113-FEB4-554C-A7B8-48FC3A117807}"/>
              </a:ext>
            </a:extLst>
          </p:cNvPr>
          <p:cNvPicPr>
            <a:picLocks noChangeAspect="1" noChangeArrowheads="1"/>
          </p:cNvPicPr>
          <p:nvPr/>
        </p:nvPicPr>
        <p:blipFill>
          <a:blip r:embed="rId4"/>
          <a:srcRect/>
          <a:stretch/>
        </p:blipFill>
        <p:spPr bwMode="auto">
          <a:xfrm>
            <a:off x="235" y="6098556"/>
            <a:ext cx="4241660" cy="7119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D5F13D2-5905-3242-97C2-61D0E46EE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0006" y="6129337"/>
            <a:ext cx="2029641" cy="7103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A5B9AE-C54C-C943-ADC8-E91E631CAE7B}"/>
                  </a:ext>
                </a:extLst>
              </p:cNvPr>
              <p:cNvSpPr/>
              <p:nvPr/>
            </p:nvSpPr>
            <p:spPr>
              <a:xfrm>
                <a:off x="0" y="3141640"/>
                <a:ext cx="12192000" cy="1272784"/>
              </a:xfrm>
              <a:prstGeom prst="rect">
                <a:avLst/>
              </a:prstGeom>
              <a:solidFill>
                <a:schemeClr val="tx1"/>
              </a:solidFill>
            </p:spPr>
            <p:txBody>
              <a:bodyPr wrap="square">
                <a:spAutoFit/>
              </a:bodyPr>
              <a:lstStyle/>
              <a:p>
                <a:pPr algn="ctr"/>
                <a:r>
                  <a:rPr lang="en-US" sz="3800" b="1" dirty="0">
                    <a:solidFill>
                      <a:schemeClr val="bg1"/>
                    </a:solidFill>
                  </a:rPr>
                  <a:t>Charm Quark Jet Spectrum and </a:t>
                </a:r>
              </a:p>
              <a:p>
                <a:pPr algn="ctr"/>
                <a:r>
                  <a:rPr lang="en-US" sz="3800" b="1" dirty="0">
                    <a:solidFill>
                      <a:schemeClr val="bg1"/>
                    </a:solidFill>
                  </a:rPr>
                  <a:t>Shape Modifications in </a:t>
                </a:r>
                <a:r>
                  <a:rPr lang="en-US" sz="3800" b="1" dirty="0" err="1">
                    <a:solidFill>
                      <a:schemeClr val="bg1"/>
                    </a:solidFill>
                  </a:rPr>
                  <a:t>Au+Au</a:t>
                </a:r>
                <a:r>
                  <a:rPr lang="en-US" sz="3800" b="1" dirty="0">
                    <a:solidFill>
                      <a:schemeClr val="bg1"/>
                    </a:solidFill>
                  </a:rPr>
                  <a:t> Collisions at </a:t>
                </a:r>
                <a14:m>
                  <m:oMath xmlns:m="http://schemas.openxmlformats.org/officeDocument/2006/math">
                    <m:rad>
                      <m:radPr>
                        <m:degHide m:val="on"/>
                        <m:ctrlPr>
                          <a:rPr lang="en-US" sz="3800" b="1" i="1" smtClean="0">
                            <a:solidFill>
                              <a:schemeClr val="bg1"/>
                            </a:solidFill>
                            <a:latin typeface="Cambria Math" panose="02040503050406030204" pitchFamily="18" charset="0"/>
                          </a:rPr>
                        </m:ctrlPr>
                      </m:radPr>
                      <m:deg/>
                      <m:e>
                        <m:sSub>
                          <m:sSubPr>
                            <m:ctrlPr>
                              <a:rPr lang="en-US" sz="3800" b="1" i="1" smtClean="0">
                                <a:solidFill>
                                  <a:schemeClr val="bg1"/>
                                </a:solidFill>
                                <a:latin typeface="Cambria Math" panose="02040503050406030204" pitchFamily="18" charset="0"/>
                              </a:rPr>
                            </m:ctrlPr>
                          </m:sSubPr>
                          <m:e>
                            <m:r>
                              <a:rPr lang="en-US" sz="3800" b="1" i="1" smtClean="0">
                                <a:solidFill>
                                  <a:schemeClr val="bg1"/>
                                </a:solidFill>
                                <a:latin typeface="Cambria Math" panose="02040503050406030204" pitchFamily="18" charset="0"/>
                              </a:rPr>
                              <m:t>𝒔</m:t>
                            </m:r>
                          </m:e>
                          <m:sub>
                            <m:r>
                              <a:rPr lang="en-US" sz="3800" b="1" i="0" smtClean="0">
                                <a:solidFill>
                                  <a:schemeClr val="bg1"/>
                                </a:solidFill>
                                <a:latin typeface="Cambria Math" panose="02040503050406030204" pitchFamily="18" charset="0"/>
                              </a:rPr>
                              <m:t>𝐍𝐍</m:t>
                            </m:r>
                          </m:sub>
                        </m:sSub>
                      </m:e>
                    </m:rad>
                  </m:oMath>
                </a14:m>
                <a:r>
                  <a:rPr lang="en-US" sz="3800" b="1" dirty="0">
                    <a:solidFill>
                      <a:schemeClr val="bg1"/>
                    </a:solidFill>
                  </a:rPr>
                  <a:t> = 200 GeV</a:t>
                </a:r>
              </a:p>
            </p:txBody>
          </p:sp>
        </mc:Choice>
        <mc:Fallback xmlns="">
          <p:sp>
            <p:nvSpPr>
              <p:cNvPr id="6" name="Rectangle 5">
                <a:extLst>
                  <a:ext uri="{FF2B5EF4-FFF2-40B4-BE49-F238E27FC236}">
                    <a16:creationId xmlns:a16="http://schemas.microsoft.com/office/drawing/2014/main" id="{6FA5B9AE-C54C-C943-ADC8-E91E631CAE7B}"/>
                  </a:ext>
                </a:extLst>
              </p:cNvPr>
              <p:cNvSpPr>
                <a:spLocks noRot="1" noChangeAspect="1" noMove="1" noResize="1" noEditPoints="1" noAdjustHandles="1" noChangeArrowheads="1" noChangeShapeType="1" noTextEdit="1"/>
              </p:cNvSpPr>
              <p:nvPr/>
            </p:nvSpPr>
            <p:spPr>
              <a:xfrm>
                <a:off x="0" y="3141640"/>
                <a:ext cx="12192000" cy="1272784"/>
              </a:xfrm>
              <a:prstGeom prst="rect">
                <a:avLst/>
              </a:prstGeom>
              <a:blipFill>
                <a:blip r:embed="rId6"/>
                <a:stretch>
                  <a:fillRect l="-1145" t="-7921" r="-1041" b="-18812"/>
                </a:stretch>
              </a:blipFill>
            </p:spPr>
            <p:txBody>
              <a:bodyPr/>
              <a:lstStyle/>
              <a:p>
                <a:r>
                  <a:rPr lang="en-US">
                    <a:noFill/>
                  </a:rPr>
                  <a:t> </a:t>
                </a:r>
              </a:p>
            </p:txBody>
          </p:sp>
        </mc:Fallback>
      </mc:AlternateContent>
      <p:pic>
        <p:nvPicPr>
          <p:cNvPr id="15" name="Picture 5" descr="National Science Foundation - Wikipedia">
            <a:extLst>
              <a:ext uri="{FF2B5EF4-FFF2-40B4-BE49-F238E27FC236}">
                <a16:creationId xmlns:a16="http://schemas.microsoft.com/office/drawing/2014/main" id="{277ECDAC-E9FE-BE43-8ED3-1E37CBC84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7439" y="6021206"/>
            <a:ext cx="862277" cy="8666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8B17D4E-D90D-474B-8777-A1BAA6C097E4}"/>
              </a:ext>
            </a:extLst>
          </p:cNvPr>
          <p:cNvSpPr txBox="1"/>
          <p:nvPr/>
        </p:nvSpPr>
        <p:spPr>
          <a:xfrm>
            <a:off x="4337438" y="4547454"/>
            <a:ext cx="3517117" cy="1446550"/>
          </a:xfrm>
          <a:prstGeom prst="rect">
            <a:avLst/>
          </a:prstGeom>
          <a:noFill/>
        </p:spPr>
        <p:txBody>
          <a:bodyPr wrap="none" rtlCol="0">
            <a:spAutoFit/>
          </a:bodyPr>
          <a:lstStyle/>
          <a:p>
            <a:pPr algn="ctr"/>
            <a:r>
              <a:rPr lang="en-US" sz="2400" b="1" dirty="0"/>
              <a:t>Diptanil Roy</a:t>
            </a:r>
          </a:p>
          <a:p>
            <a:pPr algn="ctr"/>
            <a:r>
              <a:rPr lang="en-US" sz="2400" b="1" dirty="0"/>
              <a:t>Rutgers University</a:t>
            </a:r>
          </a:p>
          <a:p>
            <a:pPr algn="ctr"/>
            <a:r>
              <a:rPr lang="en-US" sz="2400" dirty="0"/>
              <a:t>For the </a:t>
            </a:r>
            <a:r>
              <a:rPr lang="en-US" sz="2400" i="1" dirty="0"/>
              <a:t>STAR Collaboration</a:t>
            </a:r>
          </a:p>
          <a:p>
            <a:pPr algn="ctr"/>
            <a:r>
              <a:rPr lang="en-US" sz="1600" dirty="0"/>
              <a:t>roydiptanil@gmail.com</a:t>
            </a:r>
          </a:p>
        </p:txBody>
      </p:sp>
      <p:sp>
        <p:nvSpPr>
          <p:cNvPr id="3" name="Rectangle 2">
            <a:extLst>
              <a:ext uri="{FF2B5EF4-FFF2-40B4-BE49-F238E27FC236}">
                <a16:creationId xmlns:a16="http://schemas.microsoft.com/office/drawing/2014/main" id="{487AE825-AB71-6A4C-BD08-2A3C839CCA2F}"/>
              </a:ext>
            </a:extLst>
          </p:cNvPr>
          <p:cNvSpPr/>
          <p:nvPr/>
        </p:nvSpPr>
        <p:spPr>
          <a:xfrm>
            <a:off x="-67876" y="5844640"/>
            <a:ext cx="1308371" cy="253916"/>
          </a:xfrm>
          <a:prstGeom prst="rect">
            <a:avLst/>
          </a:prstGeom>
        </p:spPr>
        <p:txBody>
          <a:bodyPr wrap="none">
            <a:spAutoFit/>
          </a:bodyPr>
          <a:lstStyle/>
          <a:p>
            <a:r>
              <a:rPr lang="en-US" sz="1050" dirty="0"/>
              <a:t>Supported in part by</a:t>
            </a:r>
          </a:p>
        </p:txBody>
      </p:sp>
      <p:pic>
        <p:nvPicPr>
          <p:cNvPr id="4" name="Picture 3" descr="Graphical user interface&#10;&#10;Description automatically generated">
            <a:extLst>
              <a:ext uri="{FF2B5EF4-FFF2-40B4-BE49-F238E27FC236}">
                <a16:creationId xmlns:a16="http://schemas.microsoft.com/office/drawing/2014/main" id="{946F1F08-FC4D-51AC-4685-CB979A735C2A}"/>
              </a:ext>
            </a:extLst>
          </p:cNvPr>
          <p:cNvPicPr>
            <a:picLocks noChangeAspect="1"/>
          </p:cNvPicPr>
          <p:nvPr/>
        </p:nvPicPr>
        <p:blipFill>
          <a:blip r:embed="rId8"/>
          <a:stretch>
            <a:fillRect/>
          </a:stretch>
        </p:blipFill>
        <p:spPr>
          <a:xfrm>
            <a:off x="0" y="934499"/>
            <a:ext cx="8393723" cy="1386789"/>
          </a:xfrm>
          <a:prstGeom prst="rect">
            <a:avLst/>
          </a:prstGeom>
        </p:spPr>
      </p:pic>
    </p:spTree>
    <p:extLst>
      <p:ext uri="{BB962C8B-B14F-4D97-AF65-F5344CB8AC3E}">
        <p14:creationId xmlns:p14="http://schemas.microsoft.com/office/powerpoint/2010/main" val="3090091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0F60A1A-D97A-C742-939C-B8CEE0A6437A}"/>
              </a:ext>
            </a:extLst>
          </p:cNvPr>
          <p:cNvPicPr>
            <a:picLocks noChangeAspect="1"/>
          </p:cNvPicPr>
          <p:nvPr/>
        </p:nvPicPr>
        <p:blipFill>
          <a:blip r:embed="rId3"/>
          <a:srcRect/>
          <a:stretch/>
        </p:blipFill>
        <p:spPr>
          <a:xfrm rot="5400000">
            <a:off x="4290974" y="2974190"/>
            <a:ext cx="3215805" cy="3309186"/>
          </a:xfrm>
          <a:prstGeom prst="rect">
            <a:avLst/>
          </a:prstGeom>
        </p:spPr>
      </p:pic>
      <p:pic>
        <p:nvPicPr>
          <p:cNvPr id="46" name="Picture 45">
            <a:extLst>
              <a:ext uri="{FF2B5EF4-FFF2-40B4-BE49-F238E27FC236}">
                <a16:creationId xmlns:a16="http://schemas.microsoft.com/office/drawing/2014/main" id="{C0D14567-B198-0244-A327-2C79EE5E25EA}"/>
              </a:ext>
            </a:extLst>
          </p:cNvPr>
          <p:cNvPicPr>
            <a:picLocks noChangeAspect="1"/>
          </p:cNvPicPr>
          <p:nvPr/>
        </p:nvPicPr>
        <p:blipFill>
          <a:blip r:embed="rId4"/>
          <a:srcRect/>
          <a:stretch/>
        </p:blipFill>
        <p:spPr>
          <a:xfrm rot="5400000">
            <a:off x="8316607" y="2499246"/>
            <a:ext cx="3332445" cy="4180303"/>
          </a:xfrm>
          <a:prstGeom prst="rect">
            <a:avLst/>
          </a:prstGeom>
        </p:spPr>
      </p:pic>
      <p:pic>
        <p:nvPicPr>
          <p:cNvPr id="44" name="Picture 43">
            <a:extLst>
              <a:ext uri="{FF2B5EF4-FFF2-40B4-BE49-F238E27FC236}">
                <a16:creationId xmlns:a16="http://schemas.microsoft.com/office/drawing/2014/main" id="{0915840E-B3AC-314C-AD98-951326A8857A}"/>
              </a:ext>
            </a:extLst>
          </p:cNvPr>
          <p:cNvPicPr>
            <a:picLocks noChangeAspect="1"/>
          </p:cNvPicPr>
          <p:nvPr/>
        </p:nvPicPr>
        <p:blipFill rotWithShape="1">
          <a:blip r:embed="rId5"/>
          <a:srcRect b="3811"/>
          <a:stretch/>
        </p:blipFill>
        <p:spPr>
          <a:xfrm rot="5400000">
            <a:off x="410694" y="2605354"/>
            <a:ext cx="3217210" cy="4038601"/>
          </a:xfrm>
          <a:prstGeom prst="rect">
            <a:avLst/>
          </a:prstGeom>
        </p:spPr>
      </p:pic>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a:extLst>
              <a:ext uri="{FF2B5EF4-FFF2-40B4-BE49-F238E27FC236}">
                <a16:creationId xmlns:a16="http://schemas.microsoft.com/office/drawing/2014/main" id="{35B75923-33BD-FB4A-855B-5F268AF36A91}"/>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10</a:t>
            </a:fld>
            <a:endParaRPr lang="en-US" dirty="0">
              <a:solidFill>
                <a:schemeClr val="tx1"/>
              </a:solidFill>
            </a:endParaRPr>
          </a:p>
        </p:txBody>
      </p:sp>
      <p:sp>
        <p:nvSpPr>
          <p:cNvPr id="15" name="TextBox 14">
            <a:extLst>
              <a:ext uri="{FF2B5EF4-FFF2-40B4-BE49-F238E27FC236}">
                <a16:creationId xmlns:a16="http://schemas.microsoft.com/office/drawing/2014/main" id="{3832FE01-62C0-B241-A04B-7CB3BA2C5AD9}"/>
              </a:ext>
            </a:extLst>
          </p:cNvPr>
          <p:cNvSpPr txBox="1"/>
          <p:nvPr/>
        </p:nvSpPr>
        <p:spPr>
          <a:xfrm>
            <a:off x="3956042" y="4213285"/>
            <a:ext cx="461918" cy="830997"/>
          </a:xfrm>
          <a:prstGeom prst="rect">
            <a:avLst/>
          </a:prstGeom>
          <a:noFill/>
        </p:spPr>
        <p:txBody>
          <a:bodyPr wrap="square" rtlCol="0">
            <a:spAutoFit/>
          </a:bodyPr>
          <a:lstStyle/>
          <a:p>
            <a:r>
              <a:rPr lang="en-US" sz="4800" dirty="0"/>
              <a:t>X</a:t>
            </a:r>
            <a:endParaRPr lang="en-US" sz="1400" dirty="0"/>
          </a:p>
        </p:txBody>
      </p:sp>
      <p:cxnSp>
        <p:nvCxnSpPr>
          <p:cNvPr id="17" name="Straight Arrow Connector 16">
            <a:extLst>
              <a:ext uri="{FF2B5EF4-FFF2-40B4-BE49-F238E27FC236}">
                <a16:creationId xmlns:a16="http://schemas.microsoft.com/office/drawing/2014/main" id="{9352CE8C-7B3D-B642-9BE4-16F2FE06C572}"/>
              </a:ext>
            </a:extLst>
          </p:cNvPr>
          <p:cNvCxnSpPr>
            <a:cxnSpLocks/>
          </p:cNvCxnSpPr>
          <p:nvPr/>
        </p:nvCxnSpPr>
        <p:spPr>
          <a:xfrm>
            <a:off x="7463897" y="4569442"/>
            <a:ext cx="988886"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E7146A-0E00-764B-A13A-3F2DA6A6F0FA}"/>
              </a:ext>
            </a:extLst>
          </p:cNvPr>
          <p:cNvSpPr txBox="1"/>
          <p:nvPr/>
        </p:nvSpPr>
        <p:spPr>
          <a:xfrm>
            <a:off x="7507382" y="4218415"/>
            <a:ext cx="785343" cy="369332"/>
          </a:xfrm>
          <a:prstGeom prst="rect">
            <a:avLst/>
          </a:prstGeom>
          <a:noFill/>
        </p:spPr>
        <p:txBody>
          <a:bodyPr wrap="none" rtlCol="0">
            <a:spAutoFit/>
          </a:bodyPr>
          <a:lstStyle/>
          <a:p>
            <a:r>
              <a:rPr lang="en-US" dirty="0"/>
              <a:t>FONLL</a:t>
            </a:r>
          </a:p>
        </p:txBody>
      </p:sp>
      <p:sp>
        <p:nvSpPr>
          <p:cNvPr id="20" name="TextBox 19">
            <a:extLst>
              <a:ext uri="{FF2B5EF4-FFF2-40B4-BE49-F238E27FC236}">
                <a16:creationId xmlns:a16="http://schemas.microsoft.com/office/drawing/2014/main" id="{72903A67-D833-374A-88F7-C29F2A5D2F46}"/>
              </a:ext>
            </a:extLst>
          </p:cNvPr>
          <p:cNvSpPr txBox="1"/>
          <p:nvPr/>
        </p:nvSpPr>
        <p:spPr>
          <a:xfrm>
            <a:off x="7433927" y="4569442"/>
            <a:ext cx="1056956" cy="369332"/>
          </a:xfrm>
          <a:prstGeom prst="rect">
            <a:avLst/>
          </a:prstGeom>
          <a:noFill/>
        </p:spPr>
        <p:txBody>
          <a:bodyPr wrap="none" rtlCol="0">
            <a:spAutoFit/>
          </a:bodyPr>
          <a:lstStyle/>
          <a:p>
            <a:r>
              <a:rPr lang="en-US" dirty="0"/>
              <a:t>Reweight</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72E7066-783F-A044-846C-EE080C8CFFB7}"/>
                  </a:ext>
                </a:extLst>
              </p:cNvPr>
              <p:cNvSpPr txBox="1"/>
              <p:nvPr/>
            </p:nvSpPr>
            <p:spPr>
              <a:xfrm>
                <a:off x="2309344" y="2871923"/>
                <a:ext cx="1450141" cy="463717"/>
              </a:xfrm>
              <a:prstGeom prst="rect">
                <a:avLst/>
              </a:prstGeom>
              <a:noFill/>
            </p:spPr>
            <p:txBody>
              <a:bodyPr wrap="none" rtlCol="0">
                <a:spAutoFit/>
              </a:bodyPr>
              <a:lstStyle/>
              <a:p>
                <a:pPr algn="ct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ctr"/>
                <a:r>
                  <a:rPr lang="en-US" sz="1200" dirty="0">
                    <a:solidFill>
                      <a:srgbClr val="FF0000"/>
                    </a:solidFill>
                  </a:rPr>
                  <a:t>PYTHIA 8 + GEANT 3</a:t>
                </a:r>
              </a:p>
            </p:txBody>
          </p:sp>
        </mc:Choice>
        <mc:Fallback>
          <p:sp>
            <p:nvSpPr>
              <p:cNvPr id="21" name="TextBox 20">
                <a:extLst>
                  <a:ext uri="{FF2B5EF4-FFF2-40B4-BE49-F238E27FC236}">
                    <a16:creationId xmlns:a16="http://schemas.microsoft.com/office/drawing/2014/main" id="{072E7066-783F-A044-846C-EE080C8CFFB7}"/>
                  </a:ext>
                </a:extLst>
              </p:cNvPr>
              <p:cNvSpPr txBox="1">
                <a:spLocks noRot="1" noChangeAspect="1" noMove="1" noResize="1" noEditPoints="1" noAdjustHandles="1" noChangeArrowheads="1" noChangeShapeType="1" noTextEdit="1"/>
              </p:cNvSpPr>
              <p:nvPr/>
            </p:nvSpPr>
            <p:spPr>
              <a:xfrm>
                <a:off x="2309344" y="2871923"/>
                <a:ext cx="1450141" cy="463717"/>
              </a:xfrm>
              <a:prstGeom prst="rect">
                <a:avLst/>
              </a:prstGeom>
              <a:blipFill>
                <a:blip r:embed="rId7"/>
                <a:stretch>
                  <a:fillRect b="-810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A07725A-6480-6C4C-9568-2D499A3A411D}"/>
              </a:ext>
            </a:extLst>
          </p:cNvPr>
          <p:cNvSpPr txBox="1"/>
          <p:nvPr/>
        </p:nvSpPr>
        <p:spPr>
          <a:xfrm>
            <a:off x="8452783" y="2981626"/>
            <a:ext cx="3441711" cy="276999"/>
          </a:xfrm>
          <a:prstGeom prst="rect">
            <a:avLst/>
          </a:prstGeom>
          <a:noFill/>
        </p:spPr>
        <p:txBody>
          <a:bodyPr wrap="none" rtlCol="0">
            <a:spAutoFit/>
          </a:bodyPr>
          <a:lstStyle/>
          <a:p>
            <a:pPr algn="r"/>
            <a:r>
              <a:rPr lang="en-US" sz="1200" dirty="0">
                <a:solidFill>
                  <a:srgbClr val="FF0000"/>
                </a:solidFill>
              </a:rPr>
              <a:t>PYTHIA 8 + GEANT 3 + </a:t>
            </a:r>
            <a:r>
              <a:rPr lang="en-US" sz="1200" dirty="0" err="1">
                <a:solidFill>
                  <a:srgbClr val="FF0000"/>
                </a:solidFill>
              </a:rPr>
              <a:t>Au+Au</a:t>
            </a:r>
            <a:r>
              <a:rPr lang="en-US" sz="1200" dirty="0">
                <a:solidFill>
                  <a:srgbClr val="FF0000"/>
                </a:solidFill>
              </a:rPr>
              <a:t> Heavy Ion Background</a:t>
            </a:r>
          </a:p>
        </p:txBody>
      </p:sp>
      <p:sp>
        <p:nvSpPr>
          <p:cNvPr id="24" name="TextBox 23">
            <a:extLst>
              <a:ext uri="{FF2B5EF4-FFF2-40B4-BE49-F238E27FC236}">
                <a16:creationId xmlns:a16="http://schemas.microsoft.com/office/drawing/2014/main" id="{40A1F8B2-85CB-EC41-8F9E-9315F16B349C}"/>
              </a:ext>
            </a:extLst>
          </p:cNvPr>
          <p:cNvSpPr txBox="1"/>
          <p:nvPr/>
        </p:nvSpPr>
        <p:spPr>
          <a:xfrm>
            <a:off x="7323077" y="6329716"/>
            <a:ext cx="3558475" cy="338554"/>
          </a:xfrm>
          <a:prstGeom prst="rect">
            <a:avLst/>
          </a:prstGeom>
          <a:noFill/>
          <a:ln>
            <a:solidFill>
              <a:schemeClr val="tx1"/>
            </a:solidFill>
          </a:ln>
        </p:spPr>
        <p:txBody>
          <a:bodyPr wrap="non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Complete response matrix to unfold </a:t>
            </a:r>
            <a:r>
              <a:rPr lang="en-US" sz="1600" i="1" dirty="0" err="1">
                <a:solidFill>
                  <a:srgbClr val="FF0000"/>
                </a:solidFill>
                <a:latin typeface="Times New Roman" panose="02020603050405020304" pitchFamily="18" charset="0"/>
                <a:cs typeface="Times New Roman" panose="02020603050405020304" pitchFamily="18" charset="0"/>
              </a:rPr>
              <a:t>p</a:t>
            </a:r>
            <a:r>
              <a:rPr lang="en-US" sz="1600" baseline="-25000" dirty="0" err="1">
                <a:solidFill>
                  <a:srgbClr val="FF0000"/>
                </a:solidFill>
                <a:latin typeface="Times New Roman" panose="02020603050405020304" pitchFamily="18" charset="0"/>
                <a:cs typeface="Times New Roman" panose="02020603050405020304" pitchFamily="18" charset="0"/>
              </a:rPr>
              <a:t>T,Jet</a:t>
            </a:r>
            <a:endParaRPr lang="en-US" sz="1600" baseline="-25000" dirty="0">
              <a:solidFill>
                <a:srgbClr val="FF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2598603-9FDE-6040-BEF7-A470E08CB527}"/>
              </a:ext>
            </a:extLst>
          </p:cNvPr>
          <p:cNvSpPr txBox="1"/>
          <p:nvPr/>
        </p:nvSpPr>
        <p:spPr>
          <a:xfrm>
            <a:off x="8915154" y="3464374"/>
            <a:ext cx="708930" cy="307777"/>
          </a:xfrm>
          <a:prstGeom prst="rect">
            <a:avLst/>
          </a:prstGeom>
          <a:noFill/>
          <a:ln>
            <a:solidFill>
              <a:srgbClr val="FF0000"/>
            </a:solidFill>
          </a:ln>
        </p:spPr>
        <p:txBody>
          <a:bodyPr wrap="square" rtlCol="0">
            <a:spAutoFit/>
          </a:bodyPr>
          <a:lstStyle/>
          <a:p>
            <a:r>
              <a:rPr lang="en-US" sz="1400" dirty="0">
                <a:latin typeface="Times New Roman" panose="02020603050405020304" pitchFamily="18" charset="0"/>
                <a:cs typeface="Times New Roman" panose="02020603050405020304" pitchFamily="18" charset="0"/>
              </a:rPr>
              <a:t>0-10%</a:t>
            </a:r>
          </a:p>
        </p:txBody>
      </p:sp>
      <p:cxnSp>
        <p:nvCxnSpPr>
          <p:cNvPr id="26" name="Straight Arrow Connector 25">
            <a:extLst>
              <a:ext uri="{FF2B5EF4-FFF2-40B4-BE49-F238E27FC236}">
                <a16:creationId xmlns:a16="http://schemas.microsoft.com/office/drawing/2014/main" id="{9968D6E3-F97B-3444-B049-8335AF8B5A1F}"/>
              </a:ext>
            </a:extLst>
          </p:cNvPr>
          <p:cNvCxnSpPr>
            <a:cxnSpLocks/>
          </p:cNvCxnSpPr>
          <p:nvPr/>
        </p:nvCxnSpPr>
        <p:spPr>
          <a:xfrm>
            <a:off x="10119914" y="5863590"/>
            <a:ext cx="0" cy="45144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74C29EC-08F2-6F40-B310-D4B1471F22B7}"/>
              </a:ext>
            </a:extLst>
          </p:cNvPr>
          <p:cNvSpPr txBox="1"/>
          <p:nvPr/>
        </p:nvSpPr>
        <p:spPr>
          <a:xfrm>
            <a:off x="5469917" y="2965283"/>
            <a:ext cx="2028761" cy="276999"/>
          </a:xfrm>
          <a:prstGeom prst="rect">
            <a:avLst/>
          </a:prstGeom>
          <a:noFill/>
        </p:spPr>
        <p:txBody>
          <a:bodyPr wrap="none" rtlCol="0">
            <a:spAutoFit/>
          </a:bodyPr>
          <a:lstStyle/>
          <a:p>
            <a:r>
              <a:rPr lang="en-US" sz="1200" dirty="0" err="1">
                <a:solidFill>
                  <a:srgbClr val="FF0000"/>
                </a:solidFill>
              </a:rPr>
              <a:t>Au+Au</a:t>
            </a:r>
            <a:r>
              <a:rPr lang="en-US" sz="1200" dirty="0">
                <a:solidFill>
                  <a:srgbClr val="FF0000"/>
                </a:solidFill>
              </a:rPr>
              <a:t> Heavy Ion Background</a:t>
            </a:r>
            <a:endParaRPr lang="en-US" sz="1200" dirty="0"/>
          </a:p>
        </p:txBody>
      </p:sp>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rotWithShape="1">
          <a:blip r:embed="rId8"/>
          <a:srcRect t="10979"/>
          <a:stretch/>
        </p:blipFill>
        <p:spPr>
          <a:xfrm>
            <a:off x="10749280" y="0"/>
            <a:ext cx="1442720" cy="1900293"/>
          </a:xfrm>
          <a:prstGeom prst="rect">
            <a:avLst/>
          </a:prstGeom>
        </p:spPr>
      </p:pic>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E1F8836-1111-7D42-8C8D-20A62FBC929D}"/>
                  </a:ext>
                </a:extLst>
              </p:cNvPr>
              <p:cNvSpPr txBox="1"/>
              <p:nvPr/>
            </p:nvSpPr>
            <p:spPr>
              <a:xfrm>
                <a:off x="-1" y="599952"/>
                <a:ext cx="10873489" cy="2124556"/>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oMath>
                </a14:m>
                <a:r>
                  <a:rPr lang="en-US" dirty="0">
                    <a:latin typeface="Times New Roman" panose="02020603050405020304" pitchFamily="18" charset="0"/>
                    <a:cs typeface="Times New Roman" panose="02020603050405020304" pitchFamily="18" charset="0"/>
                  </a:rPr>
                  <a:t> = 200 GeV from PYTHIA and GEANT3 to mimic the detector response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Single Particle (SP) embedding in heavy ion events to model fluctuations in area-based background subtraction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Reweight PYTHIA with c-quark distribution from FONLL [1] to modify the shape of the jet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Heavy-flavor jet fragmentation modeled using PYTHIA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Systematics from variation in fragmentation model will be studied later</a:t>
                </a:r>
              </a:p>
            </p:txBody>
          </p:sp>
        </mc:Choice>
        <mc:Fallback>
          <p:sp>
            <p:nvSpPr>
              <p:cNvPr id="35" name="TextBox 34">
                <a:extLst>
                  <a:ext uri="{FF2B5EF4-FFF2-40B4-BE49-F238E27FC236}">
                    <a16:creationId xmlns:a16="http://schemas.microsoft.com/office/drawing/2014/main" id="{2E1F8836-1111-7D42-8C8D-20A62FBC929D}"/>
                  </a:ext>
                </a:extLst>
              </p:cNvPr>
              <p:cNvSpPr txBox="1">
                <a:spLocks noRot="1" noChangeAspect="1" noMove="1" noResize="1" noEditPoints="1" noAdjustHandles="1" noChangeArrowheads="1" noChangeShapeType="1" noTextEdit="1"/>
              </p:cNvSpPr>
              <p:nvPr/>
            </p:nvSpPr>
            <p:spPr>
              <a:xfrm>
                <a:off x="-1" y="599952"/>
                <a:ext cx="10873489" cy="2124556"/>
              </a:xfrm>
              <a:prstGeom prst="rect">
                <a:avLst/>
              </a:prstGeom>
              <a:blipFill>
                <a:blip r:embed="rId9"/>
                <a:stretch>
                  <a:fillRect l="-350" b="-2976"/>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98C47D47-4907-3D47-8F43-981D3F6B6671}"/>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Yield</a:t>
            </a:r>
          </a:p>
        </p:txBody>
      </p:sp>
      <p:cxnSp>
        <p:nvCxnSpPr>
          <p:cNvPr id="28" name="Straight Connector 27">
            <a:extLst>
              <a:ext uri="{FF2B5EF4-FFF2-40B4-BE49-F238E27FC236}">
                <a16:creationId xmlns:a16="http://schemas.microsoft.com/office/drawing/2014/main" id="{A6659CE0-CBD6-7F4F-AD32-5484BD3EA97A}"/>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2B7AAB70-D1BA-DF4A-BA70-10EC1DC67F98}"/>
                  </a:ext>
                </a:extLst>
              </p:cNvPr>
              <p:cNvSpPr txBox="1"/>
              <p:nvPr/>
            </p:nvSpPr>
            <p:spPr>
              <a:xfrm>
                <a:off x="550965" y="2841066"/>
                <a:ext cx="1737616" cy="438262"/>
              </a:xfrm>
              <a:prstGeom prst="rect">
                <a:avLst/>
              </a:prstGeom>
              <a:noFill/>
              <a:ln>
                <a:solidFill>
                  <a:srgbClr val="FF0000"/>
                </a:solid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r>
                  <a:rPr lang="en-US" sz="11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100" i="1">
                            <a:latin typeface="Cambria Math" panose="02040503050406030204" pitchFamily="18" charset="0"/>
                          </a:rPr>
                        </m:ctrlPr>
                      </m:sSubPr>
                      <m:e>
                        <m:r>
                          <a:rPr lang="en-US" sz="1100" smtClean="0">
                            <a:latin typeface="Cambria Math" panose="02040503050406030204" pitchFamily="18" charset="0"/>
                          </a:rPr>
                          <m:t> </m:t>
                        </m:r>
                        <m:r>
                          <a:rPr lang="en-US" sz="1100" i="1" smtClean="0">
                            <a:latin typeface="Cambria Math" panose="02040503050406030204" pitchFamily="18" charset="0"/>
                          </a:rPr>
                          <m:t>𝑝</m:t>
                        </m:r>
                      </m:e>
                      <m:sub>
                        <m:r>
                          <m:rPr>
                            <m:sty m:val="p"/>
                          </m:rPr>
                          <a:rPr lang="en-US" sz="1100" smtClean="0">
                            <a:latin typeface="Cambria Math" panose="02040503050406030204" pitchFamily="18" charset="0"/>
                          </a:rPr>
                          <m:t>T</m:t>
                        </m:r>
                        <m:r>
                          <a:rPr lang="en-US" sz="1100" smtClean="0">
                            <a:latin typeface="Cambria Math" panose="02040503050406030204" pitchFamily="18" charset="0"/>
                          </a:rPr>
                          <m:t>, </m:t>
                        </m:r>
                        <m:r>
                          <m:rPr>
                            <m:sty m:val="p"/>
                          </m:rPr>
                          <a:rPr lang="en-US" sz="1100" smtClean="0">
                            <a:latin typeface="Cambria Math" panose="02040503050406030204" pitchFamily="18" charset="0"/>
                          </a:rPr>
                          <m:t>Kπ</m:t>
                        </m:r>
                        <m:r>
                          <a:rPr lang="en-US" sz="1100" smtClean="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&lt; 10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a:t>
                </a:r>
              </a:p>
            </p:txBody>
          </p:sp>
        </mc:Choice>
        <mc:Fallback>
          <p:sp>
            <p:nvSpPr>
              <p:cNvPr id="30" name="TextBox 29">
                <a:extLst>
                  <a:ext uri="{FF2B5EF4-FFF2-40B4-BE49-F238E27FC236}">
                    <a16:creationId xmlns:a16="http://schemas.microsoft.com/office/drawing/2014/main" id="{2B7AAB70-D1BA-DF4A-BA70-10EC1DC67F98}"/>
                  </a:ext>
                </a:extLst>
              </p:cNvPr>
              <p:cNvSpPr txBox="1">
                <a:spLocks noRot="1" noChangeAspect="1" noMove="1" noResize="1" noEditPoints="1" noAdjustHandles="1" noChangeArrowheads="1" noChangeShapeType="1" noTextEdit="1"/>
              </p:cNvSpPr>
              <p:nvPr/>
            </p:nvSpPr>
            <p:spPr>
              <a:xfrm>
                <a:off x="550965" y="2841066"/>
                <a:ext cx="1737616" cy="438262"/>
              </a:xfrm>
              <a:prstGeom prst="rect">
                <a:avLst/>
              </a:prstGeom>
              <a:blipFill>
                <a:blip r:embed="rId10"/>
                <a:stretch>
                  <a:fillRect b="-8333"/>
                </a:stretch>
              </a:blipFill>
              <a:ln>
                <a:solidFill>
                  <a:srgbClr val="FF0000"/>
                </a:solid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B087EEF9-3DFF-334B-A466-28BDD887E215}"/>
              </a:ext>
            </a:extLst>
          </p:cNvPr>
          <p:cNvSpPr/>
          <p:nvPr/>
        </p:nvSpPr>
        <p:spPr>
          <a:xfrm>
            <a:off x="0" y="6184233"/>
            <a:ext cx="2097049" cy="261610"/>
          </a:xfrm>
          <a:prstGeom prst="rect">
            <a:avLst/>
          </a:prstGeom>
          <a:ln>
            <a:solidFill>
              <a:srgbClr val="FF0000"/>
            </a:solidFill>
          </a:ln>
        </p:spPr>
        <p:txBody>
          <a:bodyPr wrap="none">
            <a:spAutoFit/>
          </a:bodyPr>
          <a:lstStyle/>
          <a:p>
            <a:r>
              <a:rPr lang="en-US" sz="1100" b="1" dirty="0">
                <a:latin typeface="Times New Roman" panose="02020603050405020304" pitchFamily="18" charset="0"/>
                <a:cs typeface="Times New Roman" panose="02020603050405020304" pitchFamily="18" charset="0"/>
              </a:rPr>
              <a:t>[1]. FONLL, </a:t>
            </a:r>
            <a:r>
              <a:rPr lang="en-US" sz="1100" dirty="0">
                <a:latin typeface="Times New Roman" panose="02020603050405020304" pitchFamily="18" charset="0"/>
                <a:cs typeface="Times New Roman" panose="02020603050405020304" pitchFamily="18" charset="0"/>
              </a:rPr>
              <a:t>JHEP03 (2001) 006</a:t>
            </a:r>
          </a:p>
        </p:txBody>
      </p:sp>
      <p:sp>
        <p:nvSpPr>
          <p:cNvPr id="2" name="Footer Placeholder 2">
            <a:extLst>
              <a:ext uri="{FF2B5EF4-FFF2-40B4-BE49-F238E27FC236}">
                <a16:creationId xmlns:a16="http://schemas.microsoft.com/office/drawing/2014/main" id="{4859028D-861B-543D-AC11-DB177690184A}"/>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3" name="Date Placeholder 1">
            <a:extLst>
              <a:ext uri="{FF2B5EF4-FFF2-40B4-BE49-F238E27FC236}">
                <a16:creationId xmlns:a16="http://schemas.microsoft.com/office/drawing/2014/main" id="{49DC0C7F-524C-928D-7F49-DB2D9E9F8F25}"/>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3061692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6ED97D-48E0-2E4D-A5CB-1FA62E1A8F77}"/>
                  </a:ext>
                </a:extLst>
              </p:cNvPr>
              <p:cNvSpPr txBox="1"/>
              <p:nvPr/>
            </p:nvSpPr>
            <p:spPr>
              <a:xfrm>
                <a:off x="-1" y="599952"/>
                <a:ext cx="10736657" cy="2124621"/>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200 GeV from PYTHIA and GEANT3 to get the detector response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Single Particle (SP) Embedding in heavy ion event to model fluctuations in area-based background subtraction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Reweight PYTHIA with a prior (FONLL [1] c-quark) to match the shape of the jet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Heavy-flavor jet fragmentation modeled from PYTHIA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Systematics from variation in fragmentation model will be studied later</a:t>
                </a:r>
              </a:p>
            </p:txBody>
          </p:sp>
        </mc:Choice>
        <mc:Fallback xmlns="">
          <p:sp>
            <p:nvSpPr>
              <p:cNvPr id="42" name="TextBox 41">
                <a:extLst>
                  <a:ext uri="{FF2B5EF4-FFF2-40B4-BE49-F238E27FC236}">
                    <a16:creationId xmlns:a16="http://schemas.microsoft.com/office/drawing/2014/main" id="{1A6ED97D-48E0-2E4D-A5CB-1FA62E1A8F77}"/>
                  </a:ext>
                </a:extLst>
              </p:cNvPr>
              <p:cNvSpPr txBox="1">
                <a:spLocks noRot="1" noChangeAspect="1" noMove="1" noResize="1" noEditPoints="1" noAdjustHandles="1" noChangeArrowheads="1" noChangeShapeType="1" noTextEdit="1"/>
              </p:cNvSpPr>
              <p:nvPr/>
            </p:nvSpPr>
            <p:spPr>
              <a:xfrm>
                <a:off x="-1" y="599952"/>
                <a:ext cx="10736657" cy="2124621"/>
              </a:xfrm>
              <a:prstGeom prst="rect">
                <a:avLst/>
              </a:prstGeom>
              <a:blipFill>
                <a:blip r:embed="rId8"/>
                <a:stretch>
                  <a:fillRect l="-355" r="-355" b="-2976"/>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251AC3B-40CF-CD42-9DC3-30852FAD17E5}"/>
              </a:ext>
            </a:extLst>
          </p:cNvPr>
          <p:cNvSpPr/>
          <p:nvPr/>
        </p:nvSpPr>
        <p:spPr>
          <a:xfrm>
            <a:off x="33687" y="742477"/>
            <a:ext cx="10669279" cy="2053659"/>
          </a:xfrm>
          <a:prstGeom prst="rect">
            <a:avLst/>
          </a:prstGeom>
          <a:solidFill>
            <a:schemeClr val="bg1">
              <a:alpha val="875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C34C74E8-7226-7A44-8417-2E727F6F033D}"/>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Radial Profile</a:t>
            </a:r>
          </a:p>
        </p:txBody>
      </p:sp>
      <p:cxnSp>
        <p:nvCxnSpPr>
          <p:cNvPr id="49" name="Straight Connector 48">
            <a:extLst>
              <a:ext uri="{FF2B5EF4-FFF2-40B4-BE49-F238E27FC236}">
                <a16:creationId xmlns:a16="http://schemas.microsoft.com/office/drawing/2014/main" id="{CE046515-3326-D74D-B037-5A13CDA5D45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a:blip r:embed="rId9"/>
          <a:srcRect t="184" b="184"/>
          <a:stretch/>
        </p:blipFill>
        <p:spPr>
          <a:xfrm>
            <a:off x="10749280" y="0"/>
            <a:ext cx="1442720" cy="1900293"/>
          </a:xfrm>
          <a:prstGeom prst="rect">
            <a:avLst/>
          </a:prstGeom>
        </p:spPr>
      </p:pic>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a:extLst>
              <a:ext uri="{FF2B5EF4-FFF2-40B4-BE49-F238E27FC236}">
                <a16:creationId xmlns:a16="http://schemas.microsoft.com/office/drawing/2014/main" id="{35B75923-33BD-FB4A-855B-5F268AF36A91}"/>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11</a:t>
            </a:fld>
            <a:endParaRPr lang="en-US" dirty="0">
              <a:solidFill>
                <a:schemeClr val="tx1"/>
              </a:solidFill>
            </a:endParaRP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6BE88FF-FA12-3946-B1CD-B0AA690F2960}"/>
                  </a:ext>
                </a:extLst>
              </p:cNvPr>
              <p:cNvSpPr txBox="1"/>
              <p:nvPr/>
            </p:nvSpPr>
            <p:spPr>
              <a:xfrm>
                <a:off x="1560217" y="3934263"/>
                <a:ext cx="1900530" cy="877741"/>
              </a:xfrm>
              <a:prstGeom prst="rect">
                <a:avLst/>
              </a:prstGeom>
              <a:noFill/>
              <a:ln>
                <a:solidFill>
                  <a:srgbClr val="FF0000"/>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anti-</a:t>
                </a:r>
                <a:r>
                  <a:rPr lang="en-US" sz="1200" i="1" dirty="0" err="1">
                    <a:latin typeface="Times New Roman" panose="02020603050405020304" pitchFamily="18" charset="0"/>
                    <a:cs typeface="Times New Roman" panose="02020603050405020304" pitchFamily="18" charset="0"/>
                  </a:rPr>
                  <a:t>k</a:t>
                </a:r>
                <a:r>
                  <a:rPr lang="en-US" sz="1200" baseline="-25000" dirty="0" err="1">
                    <a:latin typeface="Times New Roman" panose="02020603050405020304" pitchFamily="18" charset="0"/>
                    <a:cs typeface="Times New Roman" panose="02020603050405020304" pitchFamily="18" charset="0"/>
                  </a:rPr>
                  <a:t>T</a:t>
                </a:r>
                <a:r>
                  <a:rPr lang="en-US" sz="1200" baseline="-250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jets with D</a:t>
                </a:r>
                <a:r>
                  <a:rPr lang="en-US" sz="1200" baseline="30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 = 0.4</a:t>
                </a:r>
              </a:p>
              <a:p>
                <a:pPr/>
                <a14:m>
                  <m:oMathPara xmlns:m="http://schemas.openxmlformats.org/officeDocument/2006/math">
                    <m:oMathParaPr>
                      <m:jc m:val="left"/>
                    </m:oMathParaPr>
                    <m:oMath xmlns:m="http://schemas.openxmlformats.org/officeDocument/2006/math">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𝜂</m:t>
                              </m:r>
                            </m:e>
                            <m:sub>
                              <m:r>
                                <m:rPr>
                                  <m:sty m:val="p"/>
                                </m:rPr>
                                <a:rPr lang="en-US" sz="1200">
                                  <a:latin typeface="Cambria Math" panose="02040503050406030204" pitchFamily="18" charset="0"/>
                                </a:rPr>
                                <m:t>jet</m:t>
                              </m:r>
                            </m:sub>
                          </m:sSub>
                        </m:e>
                      </m:d>
                      <m:r>
                        <a:rPr lang="en-US" sz="1200" i="1">
                          <a:latin typeface="Cambria Math" panose="02040503050406030204" pitchFamily="18" charset="0"/>
                        </a:rPr>
                        <m:t>&lt;0.6</m:t>
                      </m:r>
                    </m:oMath>
                  </m:oMathPara>
                </a14:m>
                <a:endParaRPr lang="en-US" sz="12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i="1">
                            <a:latin typeface="Cambria Math" panose="02040503050406030204" pitchFamily="18" charset="0"/>
                          </a:rPr>
                          <m:t>,</m:t>
                        </m:r>
                        <m:r>
                          <m:rPr>
                            <m:sty m:val="p"/>
                          </m:rPr>
                          <a:rPr lang="en-US" sz="1200">
                            <a:latin typeface="Cambria Math" panose="02040503050406030204" pitchFamily="18" charset="0"/>
                          </a:rPr>
                          <m:t>const</m:t>
                        </m:r>
                      </m:sub>
                    </m:sSub>
                    <m:r>
                      <a:rPr lang="en-US" sz="1200" i="1">
                        <a:latin typeface="Cambria Math" panose="02040503050406030204" pitchFamily="18" charset="0"/>
                      </a:rPr>
                      <m:t>&gt;0.2</m:t>
                    </m:r>
                  </m:oMath>
                </a14:m>
                <a:r>
                  <a:rPr lang="en-US" sz="1200" dirty="0">
                    <a:latin typeface="Times New Roman" panose="02020603050405020304" pitchFamily="18" charset="0"/>
                    <a:cs typeface="Times New Roman" panose="02020603050405020304" pitchFamily="18" charset="0"/>
                  </a:rPr>
                  <a:t> GeV/</a:t>
                </a:r>
                <a:r>
                  <a:rPr lang="en-US" sz="1200" i="1" dirty="0">
                    <a:latin typeface="Times New Roman" panose="02020603050405020304" pitchFamily="18" charset="0"/>
                    <a:cs typeface="Times New Roman" panose="02020603050405020304" pitchFamily="18" charset="0"/>
                  </a:rPr>
                  <a:t>c</a:t>
                </a:r>
              </a:p>
              <a:p>
                <a:r>
                  <a:rPr lang="en-US" sz="12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 </m:t>
                        </m:r>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a:latin typeface="Cambria Math" panose="02040503050406030204" pitchFamily="18" charset="0"/>
                          </a:rPr>
                          <m:t>, </m:t>
                        </m:r>
                        <m:r>
                          <m:rPr>
                            <m:sty m:val="p"/>
                          </m:rPr>
                          <a:rPr lang="en-US" sz="1200">
                            <a:latin typeface="Cambria Math" panose="02040503050406030204" pitchFamily="18" charset="0"/>
                          </a:rPr>
                          <m:t>Kπ</m:t>
                        </m:r>
                        <m:r>
                          <a:rPr lang="en-US" sz="1200">
                            <a:latin typeface="Cambria Math" panose="02040503050406030204" pitchFamily="18" charset="0"/>
                          </a:rPr>
                          <m:t> </m:t>
                        </m:r>
                      </m:sub>
                    </m:sSub>
                  </m:oMath>
                </a14:m>
                <a:r>
                  <a:rPr lang="en-US" sz="1200" dirty="0">
                    <a:latin typeface="Times New Roman" panose="02020603050405020304" pitchFamily="18" charset="0"/>
                    <a:cs typeface="Times New Roman" panose="02020603050405020304" pitchFamily="18" charset="0"/>
                  </a:rPr>
                  <a:t>&lt; 10 (GeV/</a:t>
                </a:r>
                <a:r>
                  <a:rPr lang="en-US" sz="1200" i="1"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 </a:t>
                </a:r>
              </a:p>
            </p:txBody>
          </p:sp>
        </mc:Choice>
        <mc:Fallback>
          <p:sp>
            <p:nvSpPr>
              <p:cNvPr id="33" name="TextBox 32">
                <a:extLst>
                  <a:ext uri="{FF2B5EF4-FFF2-40B4-BE49-F238E27FC236}">
                    <a16:creationId xmlns:a16="http://schemas.microsoft.com/office/drawing/2014/main" id="{06BE88FF-FA12-3946-B1CD-B0AA690F2960}"/>
                  </a:ext>
                </a:extLst>
              </p:cNvPr>
              <p:cNvSpPr txBox="1">
                <a:spLocks noRot="1" noChangeAspect="1" noMove="1" noResize="1" noEditPoints="1" noAdjustHandles="1" noChangeArrowheads="1" noChangeShapeType="1" noTextEdit="1"/>
              </p:cNvSpPr>
              <p:nvPr/>
            </p:nvSpPr>
            <p:spPr>
              <a:xfrm>
                <a:off x="1560217" y="3934263"/>
                <a:ext cx="1900530" cy="877741"/>
              </a:xfrm>
              <a:prstGeom prst="rect">
                <a:avLst/>
              </a:prstGeom>
              <a:blipFill>
                <a:blip r:embed="rId11"/>
                <a:stretch>
                  <a:fillRect b="-2817"/>
                </a:stretch>
              </a:blipFill>
              <a:ln>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78235C2-2FDF-C748-B4C4-AEEA1B91B0E8}"/>
                  </a:ext>
                </a:extLst>
              </p:cNvPr>
              <p:cNvSpPr txBox="1"/>
              <p:nvPr/>
            </p:nvSpPr>
            <p:spPr>
              <a:xfrm>
                <a:off x="1431986" y="4921263"/>
                <a:ext cx="2028761" cy="648319"/>
              </a:xfrm>
              <a:prstGeom prst="rect">
                <a:avLst/>
              </a:prstGeom>
              <a:noFill/>
              <a:ln>
                <a:solidFill>
                  <a:srgbClr val="FF0000"/>
                </a:solidFill>
              </a:ln>
            </p:spPr>
            <p:txBody>
              <a:bodyPr wrap="none" rtlCol="0">
                <a:spAutoFit/>
              </a:bodyPr>
              <a:lstStyle/>
              <a:p>
                <a:pPr algn="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r"/>
                <a:r>
                  <a:rPr lang="en-US" sz="1200" dirty="0">
                    <a:solidFill>
                      <a:srgbClr val="FF0000"/>
                    </a:solidFill>
                  </a:rPr>
                  <a:t>PYTHIA 8 + GEANT 3</a:t>
                </a:r>
              </a:p>
              <a:p>
                <a:pPr algn="r"/>
                <a:r>
                  <a:rPr lang="en-US" sz="1200" dirty="0" err="1">
                    <a:solidFill>
                      <a:srgbClr val="FF0000"/>
                    </a:solidFill>
                  </a:rPr>
                  <a:t>Au+Au</a:t>
                </a:r>
                <a:r>
                  <a:rPr lang="en-US" sz="1200" dirty="0">
                    <a:solidFill>
                      <a:srgbClr val="FF0000"/>
                    </a:solidFill>
                  </a:rPr>
                  <a:t> Heavy Ion Background</a:t>
                </a:r>
              </a:p>
            </p:txBody>
          </p:sp>
        </mc:Choice>
        <mc:Fallback>
          <p:sp>
            <p:nvSpPr>
              <p:cNvPr id="34" name="TextBox 33">
                <a:extLst>
                  <a:ext uri="{FF2B5EF4-FFF2-40B4-BE49-F238E27FC236}">
                    <a16:creationId xmlns:a16="http://schemas.microsoft.com/office/drawing/2014/main" id="{878235C2-2FDF-C748-B4C4-AEEA1B91B0E8}"/>
                  </a:ext>
                </a:extLst>
              </p:cNvPr>
              <p:cNvSpPr txBox="1">
                <a:spLocks noRot="1" noChangeAspect="1" noMove="1" noResize="1" noEditPoints="1" noAdjustHandles="1" noChangeArrowheads="1" noChangeShapeType="1" noTextEdit="1"/>
              </p:cNvSpPr>
              <p:nvPr/>
            </p:nvSpPr>
            <p:spPr>
              <a:xfrm>
                <a:off x="1431986" y="4921263"/>
                <a:ext cx="2028761" cy="648319"/>
              </a:xfrm>
              <a:prstGeom prst="rect">
                <a:avLst/>
              </a:prstGeom>
              <a:blipFill>
                <a:blip r:embed="rId12"/>
                <a:stretch>
                  <a:fillRect b="-3704"/>
                </a:stretch>
              </a:blipFill>
              <a:ln>
                <a:solidFill>
                  <a:srgbClr val="FF000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6E802CA5-692D-7C40-9FFA-8DA620FF1D9B}"/>
              </a:ext>
            </a:extLst>
          </p:cNvPr>
          <p:cNvSpPr txBox="1"/>
          <p:nvPr/>
        </p:nvSpPr>
        <p:spPr>
          <a:xfrm>
            <a:off x="9026811" y="1203791"/>
            <a:ext cx="708930" cy="307777"/>
          </a:xfrm>
          <a:prstGeom prst="rect">
            <a:avLst/>
          </a:prstGeom>
          <a:noFill/>
          <a:ln>
            <a:solidFill>
              <a:srgbClr val="FF0000"/>
            </a:solidFill>
          </a:ln>
        </p:spPr>
        <p:txBody>
          <a:bodyPr wrap="square" rtlCol="0">
            <a:spAutoFit/>
          </a:bodyPr>
          <a:lstStyle/>
          <a:p>
            <a:r>
              <a:rPr lang="en-US" sz="1400" dirty="0">
                <a:latin typeface="Times New Roman" panose="02020603050405020304" pitchFamily="18" charset="0"/>
                <a:cs typeface="Times New Roman" panose="02020603050405020304" pitchFamily="18" charset="0"/>
              </a:rPr>
              <a:t>0-10%</a:t>
            </a:r>
          </a:p>
        </p:txBody>
      </p:sp>
      <p:sp>
        <p:nvSpPr>
          <p:cNvPr id="2" name="Footer Placeholder 2">
            <a:extLst>
              <a:ext uri="{FF2B5EF4-FFF2-40B4-BE49-F238E27FC236}">
                <a16:creationId xmlns:a16="http://schemas.microsoft.com/office/drawing/2014/main" id="{EDFFE702-F830-5CC2-C8BD-97AACDC5F33F}"/>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3" name="Date Placeholder 1">
            <a:extLst>
              <a:ext uri="{FF2B5EF4-FFF2-40B4-BE49-F238E27FC236}">
                <a16:creationId xmlns:a16="http://schemas.microsoft.com/office/drawing/2014/main" id="{77C02CA8-FD05-D9D4-0D94-2CE78BD07993}"/>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pic>
        <p:nvPicPr>
          <p:cNvPr id="8" name="Picture 7">
            <a:extLst>
              <a:ext uri="{FF2B5EF4-FFF2-40B4-BE49-F238E27FC236}">
                <a16:creationId xmlns:a16="http://schemas.microsoft.com/office/drawing/2014/main" id="{28BD400C-65CE-6843-9753-6A1AB6976640}"/>
              </a:ext>
            </a:extLst>
          </p:cNvPr>
          <p:cNvPicPr>
            <a:picLocks noChangeAspect="1"/>
          </p:cNvPicPr>
          <p:nvPr/>
        </p:nvPicPr>
        <p:blipFill rotWithShape="1">
          <a:blip r:embed="rId13"/>
          <a:srcRect l="6131" b="9687"/>
          <a:stretch/>
        </p:blipFill>
        <p:spPr>
          <a:xfrm>
            <a:off x="4424217" y="1021531"/>
            <a:ext cx="5594177" cy="5291212"/>
          </a:xfrm>
          <a:prstGeom prst="rect">
            <a:avLst/>
          </a:prstGeom>
        </p:spPr>
      </p:pic>
      <p:pic>
        <p:nvPicPr>
          <p:cNvPr id="5" name="Picture 4">
            <a:extLst>
              <a:ext uri="{FF2B5EF4-FFF2-40B4-BE49-F238E27FC236}">
                <a16:creationId xmlns:a16="http://schemas.microsoft.com/office/drawing/2014/main" id="{1006202B-CFE7-AC3F-41B0-5BE5C91B7D8B}"/>
              </a:ext>
            </a:extLst>
          </p:cNvPr>
          <p:cNvPicPr>
            <a:picLocks noChangeAspect="1"/>
          </p:cNvPicPr>
          <p:nvPr/>
        </p:nvPicPr>
        <p:blipFill rotWithShape="1">
          <a:blip r:embed="rId14"/>
          <a:srcRect l="5095"/>
          <a:stretch/>
        </p:blipFill>
        <p:spPr>
          <a:xfrm>
            <a:off x="9909419" y="1007353"/>
            <a:ext cx="708930" cy="4460759"/>
          </a:xfrm>
          <a:prstGeom prst="rect">
            <a:avLst/>
          </a:prstGeom>
        </p:spPr>
      </p:pic>
      <p:sp>
        <p:nvSpPr>
          <p:cNvPr id="24" name="TextBox 23">
            <a:extLst>
              <a:ext uri="{FF2B5EF4-FFF2-40B4-BE49-F238E27FC236}">
                <a16:creationId xmlns:a16="http://schemas.microsoft.com/office/drawing/2014/main" id="{40A1F8B2-85CB-EC41-8F9E-9315F16B349C}"/>
              </a:ext>
            </a:extLst>
          </p:cNvPr>
          <p:cNvSpPr txBox="1"/>
          <p:nvPr/>
        </p:nvSpPr>
        <p:spPr>
          <a:xfrm>
            <a:off x="33687" y="5678842"/>
            <a:ext cx="4825360" cy="353943"/>
          </a:xfrm>
          <a:prstGeom prst="rect">
            <a:avLst/>
          </a:prstGeom>
          <a:noFill/>
          <a:ln>
            <a:solidFill>
              <a:schemeClr val="tx1"/>
            </a:solidFill>
          </a:ln>
        </p:spPr>
        <p:txBody>
          <a:bodyPr wrap="none" rtlCol="0">
            <a:spAutoFit/>
          </a:bodyPr>
          <a:lstStyle/>
          <a:p>
            <a:r>
              <a:rPr lang="en-US" sz="1700" dirty="0">
                <a:solidFill>
                  <a:srgbClr val="FF0000"/>
                </a:solidFill>
                <a:latin typeface="Times New Roman" panose="02020603050405020304" pitchFamily="18" charset="0"/>
                <a:cs typeface="Times New Roman" panose="02020603050405020304" pitchFamily="18" charset="0"/>
              </a:rPr>
              <a:t>Complete 4D response matrix to unfold radial profile</a:t>
            </a:r>
            <a:endParaRPr lang="en-US" sz="1700"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860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33A67A6-FC6E-AD47-8112-7493ACF1001C}"/>
              </a:ext>
            </a:extLst>
          </p:cNvPr>
          <p:cNvPicPr>
            <a:picLocks noChangeAspect="1"/>
          </p:cNvPicPr>
          <p:nvPr/>
        </p:nvPicPr>
        <p:blipFill>
          <a:blip r:embed="rId3"/>
          <a:srcRect/>
          <a:stretch/>
        </p:blipFill>
        <p:spPr>
          <a:xfrm rot="5400000">
            <a:off x="1180724" y="429598"/>
            <a:ext cx="4347653" cy="4473902"/>
          </a:xfrm>
          <a:prstGeom prst="rect">
            <a:avLst/>
          </a:prstGeom>
        </p:spPr>
      </p:pic>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12</a:t>
            </a:fld>
            <a:endParaRPr lang="en-US" dirty="0">
              <a:solidFill>
                <a:schemeClr val="tx1"/>
              </a:solidFill>
            </a:endParaRPr>
          </a:p>
        </p:txBody>
      </p:sp>
      <p:sp>
        <p:nvSpPr>
          <p:cNvPr id="6" name="TextBox 5">
            <a:extLst>
              <a:ext uri="{FF2B5EF4-FFF2-40B4-BE49-F238E27FC236}">
                <a16:creationId xmlns:a16="http://schemas.microsoft.com/office/drawing/2014/main" id="{AE5D9AFD-C709-8941-B453-BB1219983FC4}"/>
              </a:ext>
            </a:extLst>
          </p:cNvPr>
          <p:cNvSpPr txBox="1"/>
          <p:nvPr/>
        </p:nvSpPr>
        <p:spPr>
          <a:xfrm>
            <a:off x="0" y="-34413"/>
            <a:ext cx="7053943" cy="646331"/>
          </a:xfrm>
          <a:prstGeom prst="rect">
            <a:avLst/>
          </a:prstGeom>
          <a:noFill/>
        </p:spPr>
        <p:txBody>
          <a:bodyPr wrap="square" rtlCol="0">
            <a:spAutoFit/>
          </a:bodyPr>
          <a:lstStyle/>
          <a:p>
            <a:r>
              <a:rPr lang="en-US" sz="3600" b="1" dirty="0"/>
              <a:t>Jet Spectra</a:t>
            </a:r>
            <a:endParaRPr lang="en-US" sz="3600" b="1" baseline="-25000" dirty="0">
              <a:latin typeface="+mj-lt"/>
            </a:endParaRPr>
          </a:p>
        </p:txBody>
      </p:sp>
      <p:pic>
        <p:nvPicPr>
          <p:cNvPr id="12" name="Picture 2">
            <a:extLst>
              <a:ext uri="{FF2B5EF4-FFF2-40B4-BE49-F238E27FC236}">
                <a16:creationId xmlns:a16="http://schemas.microsoft.com/office/drawing/2014/main" id="{E23F6C96-7521-BC47-BB2E-078E437A9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1984" y="6017097"/>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86E5E84-9250-D04F-9387-830707A996C0}"/>
              </a:ext>
            </a:extLst>
          </p:cNvPr>
          <p:cNvPicPr>
            <a:picLocks noChangeAspect="1"/>
          </p:cNvPicPr>
          <p:nvPr/>
        </p:nvPicPr>
        <p:blipFill>
          <a:blip r:embed="rId5"/>
          <a:srcRect/>
          <a:stretch/>
        </p:blipFill>
        <p:spPr>
          <a:xfrm rot="5400000">
            <a:off x="6553416" y="429597"/>
            <a:ext cx="4347654" cy="4473903"/>
          </a:xfrm>
          <a:prstGeom prst="rect">
            <a:avLst/>
          </a:prstGeom>
        </p:spPr>
      </p:pic>
      <p:cxnSp>
        <p:nvCxnSpPr>
          <p:cNvPr id="27" name="Straight Connector 26">
            <a:extLst>
              <a:ext uri="{FF2B5EF4-FFF2-40B4-BE49-F238E27FC236}">
                <a16:creationId xmlns:a16="http://schemas.microsoft.com/office/drawing/2014/main" id="{BF15A63E-B775-0B4B-A672-0FED457CFFBB}"/>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0D8D106-7253-6C42-B52F-6410B8A9CA79}"/>
                  </a:ext>
                </a:extLst>
              </p:cNvPr>
              <p:cNvSpPr txBox="1"/>
              <p:nvPr/>
            </p:nvSpPr>
            <p:spPr>
              <a:xfrm>
                <a:off x="1550303" y="4660709"/>
                <a:ext cx="8811579" cy="170456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Peripheral events have limited 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reach</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Yields in most central collisions are more suppressed than mid-central</a:t>
                </a:r>
              </a:p>
              <a:p>
                <a:pPr marL="285750" indent="-285750">
                  <a:lnSpc>
                    <a:spcPct val="150000"/>
                  </a:lnSpc>
                  <a:buFont typeface="Arial" panose="020B0604020202020204" pitchFamily="34" charset="0"/>
                  <a:buChar char="•"/>
                </a:pPr>
                <a14:m>
                  <m:oMath xmlns:m="http://schemas.openxmlformats.org/officeDocument/2006/math">
                    <m:sSubSup>
                      <m:sSubSupPr>
                        <m:ctrlPr>
                          <a:rPr lang="en-US" i="1" smtClean="0">
                            <a:latin typeface="Cambria Math" panose="02040503050406030204" pitchFamily="18" charset="0"/>
                            <a:cs typeface="Times New Roman" panose="02020603050405020304" pitchFamily="18" charset="0"/>
                          </a:rPr>
                        </m:ctrlPr>
                      </m:sSubSupPr>
                      <m:e>
                        <m:r>
                          <m:rPr>
                            <m:sty m:val="p"/>
                          </m:rPr>
                          <a:rPr lang="en-US" b="0" i="0" smtClean="0">
                            <a:latin typeface="Cambria Math" panose="02040503050406030204" pitchFamily="18" charset="0"/>
                            <a:cs typeface="Times New Roman" panose="02020603050405020304" pitchFamily="18" charset="0"/>
                          </a:rPr>
                          <m:t>R</m:t>
                        </m:r>
                      </m:e>
                      <m:sub>
                        <m:r>
                          <m:rPr>
                            <m:sty m:val="p"/>
                          </m:rPr>
                          <a:rPr lang="en-US" b="0" i="0" smtClean="0">
                            <a:latin typeface="Cambria Math" panose="02040503050406030204" pitchFamily="18" charset="0"/>
                            <a:cs typeface="Times New Roman" panose="02020603050405020304" pitchFamily="18" charset="0"/>
                          </a:rPr>
                          <m:t>CP</m:t>
                        </m:r>
                      </m:sub>
                      <m:sup>
                        <m:r>
                          <a:rPr lang="en-US" b="0" i="0" smtClean="0">
                            <a:latin typeface="Cambria Math" panose="02040503050406030204" pitchFamily="18" charset="0"/>
                            <a:cs typeface="Times New Roman" panose="02020603050405020304" pitchFamily="18" charset="0"/>
                          </a:rPr>
                          <m:t>∗</m:t>
                        </m:r>
                      </m:sup>
                    </m:sSubSup>
                  </m:oMath>
                </a14:m>
                <a:r>
                  <a:rPr lang="en-US" dirty="0">
                    <a:latin typeface="Times New Roman" panose="02020603050405020304" pitchFamily="18" charset="0"/>
                    <a:cs typeface="Times New Roman" panose="02020603050405020304" pitchFamily="18" charset="0"/>
                  </a:rPr>
                  <a:t> shows</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strong suppression at low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T,jet</a:t>
                </a:r>
                <a:r>
                  <a:rPr lang="en-US" dirty="0">
                    <a:latin typeface="Times New Roman" panose="02020603050405020304" pitchFamily="18" charset="0"/>
                    <a:cs typeface="Times New Roman" panose="02020603050405020304" pitchFamily="18" charset="0"/>
                  </a:rPr>
                  <a:t>, hint of an increasing trend with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T,jet</a:t>
                </a:r>
                <a:endParaRPr lang="en-US" baseline="-25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-tagged jet measurement for R</a:t>
                </a:r>
                <a:r>
                  <a:rPr lang="en-US" baseline="-25000" dirty="0">
                    <a:latin typeface="Times New Roman" panose="02020603050405020304" pitchFamily="18" charset="0"/>
                    <a:cs typeface="Times New Roman" panose="02020603050405020304" pitchFamily="18" charset="0"/>
                  </a:rPr>
                  <a:t>AA</a:t>
                </a:r>
                <a:r>
                  <a:rPr lang="en-US" dirty="0">
                    <a:latin typeface="Times New Roman" panose="02020603050405020304" pitchFamily="18" charset="0"/>
                    <a:cs typeface="Times New Roman" panose="02020603050405020304" pitchFamily="18" charset="0"/>
                  </a:rPr>
                  <a:t> will be explored using high-statistics </a:t>
                </a:r>
                <a:r>
                  <a:rPr lang="en-US" i="1"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data in 2024</a:t>
                </a:r>
              </a:p>
            </p:txBody>
          </p:sp>
        </mc:Choice>
        <mc:Fallback>
          <p:sp>
            <p:nvSpPr>
              <p:cNvPr id="16" name="TextBox 15">
                <a:extLst>
                  <a:ext uri="{FF2B5EF4-FFF2-40B4-BE49-F238E27FC236}">
                    <a16:creationId xmlns:a16="http://schemas.microsoft.com/office/drawing/2014/main" id="{C0D8D106-7253-6C42-B52F-6410B8A9CA79}"/>
                  </a:ext>
                </a:extLst>
              </p:cNvPr>
              <p:cNvSpPr txBox="1">
                <a:spLocks noRot="1" noChangeAspect="1" noMove="1" noResize="1" noEditPoints="1" noAdjustHandles="1" noChangeArrowheads="1" noChangeShapeType="1" noTextEdit="1"/>
              </p:cNvSpPr>
              <p:nvPr/>
            </p:nvSpPr>
            <p:spPr>
              <a:xfrm>
                <a:off x="1550303" y="4660709"/>
                <a:ext cx="8811579" cy="1704569"/>
              </a:xfrm>
              <a:prstGeom prst="rect">
                <a:avLst/>
              </a:prstGeom>
              <a:blipFill>
                <a:blip r:embed="rId6"/>
                <a:stretch>
                  <a:fillRect l="-287" b="-444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AA495754-08F2-46B5-9E72-53F247789747}"/>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5" name="Date Placeholder 1">
            <a:extLst>
              <a:ext uri="{FF2B5EF4-FFF2-40B4-BE49-F238E27FC236}">
                <a16:creationId xmlns:a16="http://schemas.microsoft.com/office/drawing/2014/main" id="{E7F3D3FC-223D-E230-8A55-A7E839DE25F0}"/>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806160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9D4DE-E8C6-255F-9D61-91C09B3A14A6}"/>
              </a:ext>
            </a:extLst>
          </p:cNvPr>
          <p:cNvPicPr>
            <a:picLocks noChangeAspect="1"/>
          </p:cNvPicPr>
          <p:nvPr/>
        </p:nvPicPr>
        <p:blipFill>
          <a:blip r:embed="rId2"/>
          <a:srcRect/>
          <a:stretch/>
        </p:blipFill>
        <p:spPr>
          <a:xfrm rot="5400000">
            <a:off x="1353143" y="838162"/>
            <a:ext cx="4347654" cy="4473903"/>
          </a:xfrm>
          <a:prstGeom prst="rect">
            <a:avLst/>
          </a:prstGeom>
        </p:spPr>
      </p:pic>
      <p:sp>
        <p:nvSpPr>
          <p:cNvPr id="2" name="TextBox 1">
            <a:extLst>
              <a:ext uri="{FF2B5EF4-FFF2-40B4-BE49-F238E27FC236}">
                <a16:creationId xmlns:a16="http://schemas.microsoft.com/office/drawing/2014/main" id="{9D7B3E5B-AFBF-21F3-5F42-A5B845963F1B}"/>
              </a:ext>
            </a:extLst>
          </p:cNvPr>
          <p:cNvSpPr txBox="1"/>
          <p:nvPr/>
        </p:nvSpPr>
        <p:spPr>
          <a:xfrm>
            <a:off x="0" y="-34413"/>
            <a:ext cx="7053943" cy="646331"/>
          </a:xfrm>
          <a:prstGeom prst="rect">
            <a:avLst/>
          </a:prstGeom>
          <a:noFill/>
        </p:spPr>
        <p:txBody>
          <a:bodyPr wrap="square" rtlCol="0">
            <a:spAutoFit/>
          </a:bodyPr>
          <a:lstStyle/>
          <a:p>
            <a:r>
              <a:rPr lang="en-US" sz="3600" b="1" dirty="0"/>
              <a:t>Energy dependence</a:t>
            </a:r>
            <a:endParaRPr lang="en-US" sz="3600" b="1" baseline="-25000" dirty="0">
              <a:latin typeface="+mj-lt"/>
            </a:endParaRPr>
          </a:p>
        </p:txBody>
      </p:sp>
      <p:cxnSp>
        <p:nvCxnSpPr>
          <p:cNvPr id="3" name="Straight Connector 2">
            <a:extLst>
              <a:ext uri="{FF2B5EF4-FFF2-40B4-BE49-F238E27FC236}">
                <a16:creationId xmlns:a16="http://schemas.microsoft.com/office/drawing/2014/main" id="{023448D0-51DF-38FD-7492-3D3C5FCF3F8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Chart, histogram&#10;&#10;Description automatically generated">
            <a:extLst>
              <a:ext uri="{FF2B5EF4-FFF2-40B4-BE49-F238E27FC236}">
                <a16:creationId xmlns:a16="http://schemas.microsoft.com/office/drawing/2014/main" id="{E84D2FC3-2835-E827-8B48-868242C1D79C}"/>
              </a:ext>
            </a:extLst>
          </p:cNvPr>
          <p:cNvPicPr>
            <a:picLocks noChangeAspect="1"/>
          </p:cNvPicPr>
          <p:nvPr/>
        </p:nvPicPr>
        <p:blipFill>
          <a:blip r:embed="rId3"/>
          <a:stretch>
            <a:fillRect/>
          </a:stretch>
        </p:blipFill>
        <p:spPr>
          <a:xfrm>
            <a:off x="6428080" y="1071641"/>
            <a:ext cx="4252978" cy="4067509"/>
          </a:xfrm>
          <a:prstGeom prst="rect">
            <a:avLst/>
          </a:prstGeom>
        </p:spPr>
      </p:pic>
      <p:sp>
        <p:nvSpPr>
          <p:cNvPr id="13" name="TextBox 12">
            <a:extLst>
              <a:ext uri="{FF2B5EF4-FFF2-40B4-BE49-F238E27FC236}">
                <a16:creationId xmlns:a16="http://schemas.microsoft.com/office/drawing/2014/main" id="{0FCD610B-6E46-509C-0B6A-17237BA6D1D8}"/>
              </a:ext>
            </a:extLst>
          </p:cNvPr>
          <p:cNvSpPr txBox="1"/>
          <p:nvPr/>
        </p:nvSpPr>
        <p:spPr>
          <a:xfrm>
            <a:off x="231702" y="5570998"/>
            <a:ext cx="11728595" cy="53931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Similar nuclear modifications of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jets at 200 GeV from STAR and 5.02 </a:t>
            </a:r>
            <a:r>
              <a:rPr lang="en-US" sz="2200" dirty="0" err="1">
                <a:latin typeface="Times New Roman" panose="02020603050405020304" pitchFamily="18" charset="0"/>
                <a:cs typeface="Times New Roman" panose="02020603050405020304" pitchFamily="18" charset="0"/>
              </a:rPr>
              <a:t>TeV</a:t>
            </a:r>
            <a:r>
              <a:rPr lang="en-US" sz="2200" dirty="0">
                <a:latin typeface="Times New Roman" panose="02020603050405020304" pitchFamily="18" charset="0"/>
                <a:cs typeface="Times New Roman" panose="02020603050405020304" pitchFamily="18" charset="0"/>
              </a:rPr>
              <a:t> from ALICE </a:t>
            </a:r>
            <a:endParaRPr lang="en-US" sz="2200" baseline="-25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323B64A-06C6-138A-F3A7-7863DCF804D1}"/>
              </a:ext>
            </a:extLst>
          </p:cNvPr>
          <p:cNvSpPr txBox="1"/>
          <p:nvPr/>
        </p:nvSpPr>
        <p:spPr>
          <a:xfrm>
            <a:off x="8621252" y="5127742"/>
            <a:ext cx="1967206"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ALICE,</a:t>
            </a:r>
            <a:r>
              <a:rPr lang="en-US" sz="1400" dirty="0"/>
              <a:t> arXiv:2208.10908</a:t>
            </a:r>
          </a:p>
        </p:txBody>
      </p:sp>
      <p:sp>
        <p:nvSpPr>
          <p:cNvPr id="19" name="Slide Number Placeholder 3">
            <a:extLst>
              <a:ext uri="{FF2B5EF4-FFF2-40B4-BE49-F238E27FC236}">
                <a16:creationId xmlns:a16="http://schemas.microsoft.com/office/drawing/2014/main" id="{815A268F-3F62-20D4-3474-9B98D002E5CD}"/>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13</a:t>
            </a:fld>
            <a:endParaRPr lang="en-US" dirty="0">
              <a:solidFill>
                <a:schemeClr val="tx1"/>
              </a:solidFill>
            </a:endParaRPr>
          </a:p>
        </p:txBody>
      </p:sp>
      <p:pic>
        <p:nvPicPr>
          <p:cNvPr id="20" name="Picture 2">
            <a:extLst>
              <a:ext uri="{FF2B5EF4-FFF2-40B4-BE49-F238E27FC236}">
                <a16:creationId xmlns:a16="http://schemas.microsoft.com/office/drawing/2014/main" id="{9CF286D0-D9D9-54CA-6A98-4FFD6F1E4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21" name="Footer Placeholder 2">
            <a:extLst>
              <a:ext uri="{FF2B5EF4-FFF2-40B4-BE49-F238E27FC236}">
                <a16:creationId xmlns:a16="http://schemas.microsoft.com/office/drawing/2014/main" id="{983F4502-F058-311C-D982-EE3F663FD17C}"/>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22" name="Date Placeholder 1">
            <a:extLst>
              <a:ext uri="{FF2B5EF4-FFF2-40B4-BE49-F238E27FC236}">
                <a16:creationId xmlns:a16="http://schemas.microsoft.com/office/drawing/2014/main" id="{05FB971D-D89B-D28E-F135-BC93783EE215}"/>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3699199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14</a:t>
            </a:fld>
            <a:endParaRPr lang="en-US" dirty="0">
              <a:solidFill>
                <a:schemeClr val="tx1"/>
              </a:solidFill>
            </a:endParaRPr>
          </a:p>
        </p:txBody>
      </p:sp>
      <p:sp>
        <p:nvSpPr>
          <p:cNvPr id="5" name="TextBox 4">
            <a:extLst>
              <a:ext uri="{FF2B5EF4-FFF2-40B4-BE49-F238E27FC236}">
                <a16:creationId xmlns:a16="http://schemas.microsoft.com/office/drawing/2014/main" id="{18D66087-95A5-3846-8A9F-02B2583306FC}"/>
              </a:ext>
            </a:extLst>
          </p:cNvPr>
          <p:cNvSpPr txBox="1"/>
          <p:nvPr/>
        </p:nvSpPr>
        <p:spPr>
          <a:xfrm>
            <a:off x="0" y="-6095"/>
            <a:ext cx="9444447" cy="646331"/>
          </a:xfrm>
          <a:prstGeom prst="rect">
            <a:avLst/>
          </a:prstGeom>
          <a:noFill/>
        </p:spPr>
        <p:txBody>
          <a:bodyPr wrap="square" rtlCol="0">
            <a:spAutoFit/>
          </a:bodyPr>
          <a:lstStyle/>
          <a:p>
            <a:r>
              <a:rPr lang="en-US" sz="3600" b="1" dirty="0"/>
              <a:t>Radial Profile of D</a:t>
            </a:r>
            <a:r>
              <a:rPr lang="en-US" sz="3600" b="1" baseline="30000" dirty="0"/>
              <a:t>0</a:t>
            </a:r>
            <a:r>
              <a:rPr lang="en-US" sz="3600" b="1" dirty="0"/>
              <a:t> Mesons in Jets</a:t>
            </a:r>
            <a:endParaRPr lang="en-US" sz="3600" b="1" baseline="-25000" dirty="0">
              <a:latin typeface="+mj-lt"/>
            </a:endParaRPr>
          </a:p>
        </p:txBody>
      </p:sp>
      <p:pic>
        <p:nvPicPr>
          <p:cNvPr id="11" name="Picture 2">
            <a:extLst>
              <a:ext uri="{FF2B5EF4-FFF2-40B4-BE49-F238E27FC236}">
                <a16:creationId xmlns:a16="http://schemas.microsoft.com/office/drawing/2014/main" id="{649C44BA-0637-E74D-A308-36DD25B31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1984" y="6017097"/>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8C1DF2B-6DD4-6747-A556-5EBF3F5401F1}"/>
              </a:ext>
            </a:extLst>
          </p:cNvPr>
          <p:cNvPicPr>
            <a:picLocks noChangeAspect="1"/>
          </p:cNvPicPr>
          <p:nvPr/>
        </p:nvPicPr>
        <p:blipFill>
          <a:blip r:embed="rId3"/>
          <a:srcRect/>
          <a:stretch/>
        </p:blipFill>
        <p:spPr>
          <a:xfrm rot="5400000">
            <a:off x="6317268" y="761371"/>
            <a:ext cx="4071224" cy="4189445"/>
          </a:xfrm>
          <a:prstGeom prst="rect">
            <a:avLst/>
          </a:prstGeom>
        </p:spPr>
      </p:pic>
      <p:pic>
        <p:nvPicPr>
          <p:cNvPr id="15" name="Picture 14">
            <a:extLst>
              <a:ext uri="{FF2B5EF4-FFF2-40B4-BE49-F238E27FC236}">
                <a16:creationId xmlns:a16="http://schemas.microsoft.com/office/drawing/2014/main" id="{5490A22A-9E1C-CD46-B99B-96189E6D278C}"/>
              </a:ext>
            </a:extLst>
          </p:cNvPr>
          <p:cNvPicPr>
            <a:picLocks noChangeAspect="1"/>
          </p:cNvPicPr>
          <p:nvPr/>
        </p:nvPicPr>
        <p:blipFill>
          <a:blip r:embed="rId4"/>
          <a:srcRect t="457" b="457"/>
          <a:stretch/>
        </p:blipFill>
        <p:spPr>
          <a:xfrm rot="5400000">
            <a:off x="1526995" y="761372"/>
            <a:ext cx="4108808" cy="4189445"/>
          </a:xfrm>
          <a:prstGeom prst="rect">
            <a:avLst/>
          </a:prstGeom>
        </p:spPr>
      </p:pic>
      <p:sp>
        <p:nvSpPr>
          <p:cNvPr id="18" name="TextBox 17">
            <a:extLst>
              <a:ext uri="{FF2B5EF4-FFF2-40B4-BE49-F238E27FC236}">
                <a16:creationId xmlns:a16="http://schemas.microsoft.com/office/drawing/2014/main" id="{F924E682-9A13-384A-85BB-CA8C18AB4A5D}"/>
              </a:ext>
            </a:extLst>
          </p:cNvPr>
          <p:cNvSpPr txBox="1"/>
          <p:nvPr/>
        </p:nvSpPr>
        <p:spPr>
          <a:xfrm>
            <a:off x="524985" y="5100455"/>
            <a:ext cx="11466344" cy="10471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For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T</a:t>
            </a:r>
            <a:r>
              <a:rPr lang="en-US" sz="2200" dirty="0">
                <a:latin typeface="Times New Roman" panose="02020603050405020304" pitchFamily="18" charset="0"/>
                <a:cs typeface="Times New Roman" panose="02020603050405020304" pitchFamily="18" charset="0"/>
              </a:rPr>
              <a:t> &gt; 5 GeV/</a:t>
            </a:r>
            <a:r>
              <a:rPr lang="en-US" sz="2200" i="1" dirty="0">
                <a:latin typeface="Times New Roman" panose="02020603050405020304" pitchFamily="18" charset="0"/>
                <a:cs typeface="Times New Roman" panose="02020603050405020304" pitchFamily="18" charset="0"/>
              </a:rPr>
              <a:t>c</a:t>
            </a:r>
            <a:r>
              <a:rPr lang="en-US" sz="2200" dirty="0">
                <a:latin typeface="Times New Roman" panose="02020603050405020304" pitchFamily="18" charset="0"/>
                <a:cs typeface="Times New Roman" panose="02020603050405020304" pitchFamily="18" charset="0"/>
              </a:rPr>
              <a:t>, the ratio of radial distributions is consistent with unity within uncertainties</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Extending the analysis to lower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kinematics to further study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diffusion</a:t>
            </a:r>
          </a:p>
        </p:txBody>
      </p:sp>
      <p:pic>
        <p:nvPicPr>
          <p:cNvPr id="26" name="Picture 25">
            <a:extLst>
              <a:ext uri="{FF2B5EF4-FFF2-40B4-BE49-F238E27FC236}">
                <a16:creationId xmlns:a16="http://schemas.microsoft.com/office/drawing/2014/main" id="{B574C8F7-C8DF-0340-A2D5-4944D1B5A6B1}"/>
              </a:ext>
            </a:extLst>
          </p:cNvPr>
          <p:cNvPicPr>
            <a:picLocks noChangeAspect="1"/>
          </p:cNvPicPr>
          <p:nvPr/>
        </p:nvPicPr>
        <p:blipFill>
          <a:blip r:embed="rId5"/>
          <a:srcRect t="184" b="184"/>
          <a:stretch/>
        </p:blipFill>
        <p:spPr>
          <a:xfrm>
            <a:off x="10907877" y="2051417"/>
            <a:ext cx="1294621" cy="1705223"/>
          </a:xfrm>
          <a:prstGeom prst="rect">
            <a:avLst/>
          </a:prstGeom>
        </p:spPr>
      </p:pic>
      <p:cxnSp>
        <p:nvCxnSpPr>
          <p:cNvPr id="30" name="Straight Connector 29">
            <a:extLst>
              <a:ext uri="{FF2B5EF4-FFF2-40B4-BE49-F238E27FC236}">
                <a16:creationId xmlns:a16="http://schemas.microsoft.com/office/drawing/2014/main" id="{58970C9F-9B5E-BC4B-A637-D333ED203817}"/>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FD4BC5C-FF46-AE42-ADBD-8E84888A096E}"/>
              </a:ext>
            </a:extLst>
          </p:cNvPr>
          <p:cNvSpPr txBox="1"/>
          <p:nvPr/>
        </p:nvSpPr>
        <p:spPr>
          <a:xfrm>
            <a:off x="4236699" y="1626703"/>
            <a:ext cx="223138" cy="276999"/>
          </a:xfrm>
          <a:prstGeom prst="rect">
            <a:avLst/>
          </a:prstGeom>
          <a:noFill/>
        </p:spPr>
        <p:txBody>
          <a:bodyPr wrap="none" rtlCol="0">
            <a:spAutoFit/>
          </a:bodyPr>
          <a:lstStyle/>
          <a:p>
            <a:r>
              <a:rPr lang="en-US" sz="1200" dirty="0">
                <a:solidFill>
                  <a:schemeClr val="bg1"/>
                </a:solidFill>
              </a:rPr>
              <a:t>.</a:t>
            </a:r>
          </a:p>
        </p:txBody>
      </p:sp>
      <p:sp>
        <p:nvSpPr>
          <p:cNvPr id="6" name="Footer Placeholder 2">
            <a:extLst>
              <a:ext uri="{FF2B5EF4-FFF2-40B4-BE49-F238E27FC236}">
                <a16:creationId xmlns:a16="http://schemas.microsoft.com/office/drawing/2014/main" id="{75C845B9-04DA-486A-022F-3C13FEB78341}"/>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7" name="Date Placeholder 1">
            <a:extLst>
              <a:ext uri="{FF2B5EF4-FFF2-40B4-BE49-F238E27FC236}">
                <a16:creationId xmlns:a16="http://schemas.microsoft.com/office/drawing/2014/main" id="{C3E77ED2-BF0E-7F9E-5C8C-D47E79D4DFEA}"/>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76163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B3E5B-AFBF-21F3-5F42-A5B845963F1B}"/>
              </a:ext>
            </a:extLst>
          </p:cNvPr>
          <p:cNvSpPr txBox="1"/>
          <p:nvPr/>
        </p:nvSpPr>
        <p:spPr>
          <a:xfrm>
            <a:off x="0" y="-34413"/>
            <a:ext cx="7053943" cy="646331"/>
          </a:xfrm>
          <a:prstGeom prst="rect">
            <a:avLst/>
          </a:prstGeom>
          <a:noFill/>
        </p:spPr>
        <p:txBody>
          <a:bodyPr wrap="square" rtlCol="0">
            <a:spAutoFit/>
          </a:bodyPr>
          <a:lstStyle/>
          <a:p>
            <a:r>
              <a:rPr lang="en-US" sz="3600" b="1" dirty="0"/>
              <a:t>Energy dependence</a:t>
            </a:r>
            <a:endParaRPr lang="en-US" sz="3600" b="1" baseline="-25000" dirty="0">
              <a:latin typeface="+mj-lt"/>
            </a:endParaRPr>
          </a:p>
        </p:txBody>
      </p:sp>
      <p:cxnSp>
        <p:nvCxnSpPr>
          <p:cNvPr id="3" name="Straight Connector 2">
            <a:extLst>
              <a:ext uri="{FF2B5EF4-FFF2-40B4-BE49-F238E27FC236}">
                <a16:creationId xmlns:a16="http://schemas.microsoft.com/office/drawing/2014/main" id="{023448D0-51DF-38FD-7492-3D3C5FCF3F8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FCD610B-6E46-509C-0B6A-17237BA6D1D8}"/>
              </a:ext>
            </a:extLst>
          </p:cNvPr>
          <p:cNvSpPr txBox="1"/>
          <p:nvPr/>
        </p:nvSpPr>
        <p:spPr>
          <a:xfrm>
            <a:off x="110290" y="5307344"/>
            <a:ext cx="11971419" cy="87350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 significant diffusion seen for D</a:t>
            </a:r>
            <a:r>
              <a:rPr lang="en-US" baseline="30000" dirty="0">
                <a:latin typeface="Times New Roman" panose="02020603050405020304" pitchFamily="18" charset="0"/>
                <a:cs typeface="Times New Roman" panose="02020603050405020304" pitchFamily="18" charset="0"/>
              </a:rPr>
              <a:t>0 </a:t>
            </a:r>
            <a:r>
              <a:rPr lang="en-US" dirty="0">
                <a:latin typeface="Times New Roman" panose="02020603050405020304" pitchFamily="18" charset="0"/>
                <a:cs typeface="Times New Roman" panose="02020603050405020304" pitchFamily="18" charset="0"/>
              </a:rPr>
              <a:t>mesons in tagged jets at 200 GeV from STAR for </a:t>
            </a:r>
            <a:r>
              <a:rPr lang="en-US" sz="1800" dirty="0">
                <a:latin typeface="Times New Roman" panose="02020603050405020304" pitchFamily="18" charset="0"/>
                <a:cs typeface="Times New Roman" panose="02020603050405020304" pitchFamily="18" charset="0"/>
              </a:rPr>
              <a:t>D</a:t>
            </a:r>
            <a:r>
              <a:rPr lang="en-US" sz="1800" baseline="30000" dirty="0">
                <a:latin typeface="Times New Roman" panose="02020603050405020304" pitchFamily="18" charset="0"/>
                <a:cs typeface="Times New Roman" panose="02020603050405020304" pitchFamily="18" charset="0"/>
              </a:rPr>
              <a:t>0</a:t>
            </a:r>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p</a:t>
            </a:r>
            <a:r>
              <a:rPr lang="en-US" sz="1800" baseline="-25000" dirty="0" err="1">
                <a:latin typeface="Times New Roman" panose="02020603050405020304" pitchFamily="18" charset="0"/>
                <a:cs typeface="Times New Roman" panose="02020603050405020304" pitchFamily="18" charset="0"/>
              </a:rPr>
              <a:t>T</a:t>
            </a:r>
            <a:r>
              <a:rPr lang="en-US" sz="1800"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&gt; 5 GeV/c and </a:t>
            </a:r>
            <a:r>
              <a:rPr lang="en-US"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T,Jet</a:t>
            </a:r>
            <a:r>
              <a:rPr lang="en-US" dirty="0">
                <a:latin typeface="Times New Roman" panose="02020603050405020304" pitchFamily="18" charset="0"/>
                <a:cs typeface="Times New Roman" panose="02020603050405020304" pitchFamily="18" charset="0"/>
              </a:rPr>
              <a:t> &gt; 5 GeV/c</a:t>
            </a:r>
            <a:endParaRPr lang="en-US" baseline="-25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Slight diffusion observed for D</a:t>
            </a:r>
            <a:r>
              <a:rPr lang="en-US" baseline="30000" dirty="0">
                <a:latin typeface="Times New Roman" panose="02020603050405020304" pitchFamily="18" charset="0"/>
                <a:cs typeface="Times New Roman" panose="02020603050405020304" pitchFamily="18" charset="0"/>
              </a:rPr>
              <a:t>0 </a:t>
            </a:r>
            <a:r>
              <a:rPr lang="en-US" dirty="0">
                <a:latin typeface="Times New Roman" panose="02020603050405020304" pitchFamily="18" charset="0"/>
                <a:cs typeface="Times New Roman" panose="02020603050405020304" pitchFamily="18" charset="0"/>
              </a:rPr>
              <a:t>mesons in tagged jets at 5.02 </a:t>
            </a:r>
            <a:r>
              <a:rPr lang="en-US" dirty="0" err="1">
                <a:latin typeface="Times New Roman" panose="02020603050405020304" pitchFamily="18" charset="0"/>
                <a:cs typeface="Times New Roman" panose="02020603050405020304" pitchFamily="18" charset="0"/>
              </a:rPr>
              <a:t>TeV</a:t>
            </a:r>
            <a:r>
              <a:rPr lang="en-US" dirty="0">
                <a:latin typeface="Times New Roman" panose="02020603050405020304" pitchFamily="18" charset="0"/>
                <a:cs typeface="Times New Roman" panose="02020603050405020304" pitchFamily="18" charset="0"/>
              </a:rPr>
              <a:t> from CMS for 4 &lt; </a:t>
            </a:r>
            <a:r>
              <a:rPr lang="en-US" sz="1800" dirty="0">
                <a:latin typeface="Times New Roman" panose="02020603050405020304" pitchFamily="18" charset="0"/>
                <a:cs typeface="Times New Roman" panose="02020603050405020304" pitchFamily="18" charset="0"/>
              </a:rPr>
              <a:t>D</a:t>
            </a:r>
            <a:r>
              <a:rPr lang="en-US" sz="1800" baseline="30000" dirty="0">
                <a:latin typeface="Times New Roman" panose="02020603050405020304" pitchFamily="18" charset="0"/>
                <a:cs typeface="Times New Roman" panose="02020603050405020304" pitchFamily="18" charset="0"/>
              </a:rPr>
              <a:t>0</a:t>
            </a:r>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p</a:t>
            </a:r>
            <a:r>
              <a:rPr lang="en-US" sz="1800" baseline="-25000" dirty="0" err="1">
                <a:latin typeface="Times New Roman" panose="02020603050405020304" pitchFamily="18" charset="0"/>
                <a:cs typeface="Times New Roman" panose="02020603050405020304" pitchFamily="18" charset="0"/>
              </a:rPr>
              <a:t>T</a:t>
            </a:r>
            <a:r>
              <a:rPr lang="en-US" sz="1800"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&lt; 20 GeV/c and </a:t>
            </a:r>
            <a:r>
              <a:rPr lang="en-US"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T,Jet</a:t>
            </a:r>
            <a:r>
              <a:rPr lang="en-US" dirty="0">
                <a:latin typeface="Times New Roman" panose="02020603050405020304" pitchFamily="18" charset="0"/>
                <a:cs typeface="Times New Roman" panose="02020603050405020304" pitchFamily="18" charset="0"/>
              </a:rPr>
              <a:t> &gt; 60 GeV/c</a:t>
            </a:r>
          </a:p>
        </p:txBody>
      </p:sp>
      <p:pic>
        <p:nvPicPr>
          <p:cNvPr id="4" name="Picture 3">
            <a:extLst>
              <a:ext uri="{FF2B5EF4-FFF2-40B4-BE49-F238E27FC236}">
                <a16:creationId xmlns:a16="http://schemas.microsoft.com/office/drawing/2014/main" id="{2BCE4E15-00C9-159F-F232-F84CCB152A16}"/>
              </a:ext>
            </a:extLst>
          </p:cNvPr>
          <p:cNvPicPr>
            <a:picLocks noChangeAspect="1"/>
          </p:cNvPicPr>
          <p:nvPr/>
        </p:nvPicPr>
        <p:blipFill>
          <a:blip r:embed="rId2"/>
          <a:srcRect/>
          <a:stretch/>
        </p:blipFill>
        <p:spPr>
          <a:xfrm rot="5400000">
            <a:off x="1763553" y="1136451"/>
            <a:ext cx="4071224" cy="4189445"/>
          </a:xfrm>
          <a:prstGeom prst="rect">
            <a:avLst/>
          </a:prstGeom>
        </p:spPr>
      </p:pic>
      <p:pic>
        <p:nvPicPr>
          <p:cNvPr id="5" name="Picture 4">
            <a:extLst>
              <a:ext uri="{FF2B5EF4-FFF2-40B4-BE49-F238E27FC236}">
                <a16:creationId xmlns:a16="http://schemas.microsoft.com/office/drawing/2014/main" id="{C2EBA3B4-54FF-1576-087F-18C38E19F04F}"/>
              </a:ext>
            </a:extLst>
          </p:cNvPr>
          <p:cNvPicPr>
            <a:picLocks noChangeAspect="1"/>
          </p:cNvPicPr>
          <p:nvPr/>
        </p:nvPicPr>
        <p:blipFill rotWithShape="1">
          <a:blip r:embed="rId3"/>
          <a:srcRect l="1503" t="924" r="50312" b="-924"/>
          <a:stretch/>
        </p:blipFill>
        <p:spPr>
          <a:xfrm>
            <a:off x="6331060" y="677147"/>
            <a:ext cx="3644680" cy="4696675"/>
          </a:xfrm>
          <a:prstGeom prst="rect">
            <a:avLst/>
          </a:prstGeom>
        </p:spPr>
      </p:pic>
      <p:sp>
        <p:nvSpPr>
          <p:cNvPr id="6" name="TextBox 5">
            <a:extLst>
              <a:ext uri="{FF2B5EF4-FFF2-40B4-BE49-F238E27FC236}">
                <a16:creationId xmlns:a16="http://schemas.microsoft.com/office/drawing/2014/main" id="{C49A2002-6C33-B824-FAF1-FA38BCC7976E}"/>
              </a:ext>
            </a:extLst>
          </p:cNvPr>
          <p:cNvSpPr txBox="1"/>
          <p:nvPr/>
        </p:nvSpPr>
        <p:spPr>
          <a:xfrm>
            <a:off x="8761942" y="390590"/>
            <a:ext cx="3199896" cy="307777"/>
          </a:xfrm>
          <a:prstGeom prst="rect">
            <a:avLst/>
          </a:prstGeom>
          <a:noFill/>
          <a:ln>
            <a:solidFill>
              <a:schemeClr val="accent2">
                <a:hueOff val="-727682"/>
                <a:satOff val="-41964"/>
                <a:lumOff val="4314"/>
              </a:schemeClr>
            </a:solidFill>
          </a:ln>
        </p:spPr>
        <p:txBody>
          <a:bodyPr wrap="square" rtlCol="0">
            <a:spAutoFit/>
          </a:bodyPr>
          <a:lstStyle/>
          <a:p>
            <a:pPr algn="ctr"/>
            <a:r>
              <a:rPr lang="en-US" sz="1400" b="1" dirty="0"/>
              <a:t>CMS,</a:t>
            </a:r>
            <a:r>
              <a:rPr lang="en-US" sz="1400" dirty="0"/>
              <a:t> Phys. Rev. Lett. 125 (2020) 102001</a:t>
            </a:r>
          </a:p>
        </p:txBody>
      </p:sp>
      <p:sp>
        <p:nvSpPr>
          <p:cNvPr id="8" name="Slide Number Placeholder 3">
            <a:extLst>
              <a:ext uri="{FF2B5EF4-FFF2-40B4-BE49-F238E27FC236}">
                <a16:creationId xmlns:a16="http://schemas.microsoft.com/office/drawing/2014/main" id="{F23848A0-DF97-F70D-A12F-BB06AABAAD82}"/>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15</a:t>
            </a:fld>
            <a:endParaRPr lang="en-US" dirty="0">
              <a:solidFill>
                <a:schemeClr val="tx1"/>
              </a:solidFill>
            </a:endParaRPr>
          </a:p>
        </p:txBody>
      </p:sp>
      <p:pic>
        <p:nvPicPr>
          <p:cNvPr id="10" name="Picture 2">
            <a:extLst>
              <a:ext uri="{FF2B5EF4-FFF2-40B4-BE49-F238E27FC236}">
                <a16:creationId xmlns:a16="http://schemas.microsoft.com/office/drawing/2014/main" id="{C59DC2BA-1F6C-0C6C-0455-6271E6802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2">
            <a:extLst>
              <a:ext uri="{FF2B5EF4-FFF2-40B4-BE49-F238E27FC236}">
                <a16:creationId xmlns:a16="http://schemas.microsoft.com/office/drawing/2014/main" id="{985C6F27-4515-382F-8EF5-F2C7016A1CAA}"/>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12" name="Date Placeholder 1">
            <a:extLst>
              <a:ext uri="{FF2B5EF4-FFF2-40B4-BE49-F238E27FC236}">
                <a16:creationId xmlns:a16="http://schemas.microsoft.com/office/drawing/2014/main" id="{480EAA7D-06A0-1329-7AA8-1D1E77CF7A27}"/>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426695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86B5BC-9BBA-D144-A549-87526D4E8018}"/>
              </a:ext>
            </a:extLst>
          </p:cNvPr>
          <p:cNvPicPr>
            <a:picLocks noChangeAspect="1"/>
          </p:cNvPicPr>
          <p:nvPr/>
        </p:nvPicPr>
        <p:blipFill>
          <a:blip r:embed="rId2"/>
          <a:srcRect/>
          <a:stretch/>
        </p:blipFill>
        <p:spPr>
          <a:xfrm rot="5400000">
            <a:off x="8438404" y="2966801"/>
            <a:ext cx="3351332" cy="3448649"/>
          </a:xfrm>
          <a:prstGeom prst="rect">
            <a:avLst/>
          </a:prstGeom>
        </p:spPr>
      </p:pic>
      <p:sp>
        <p:nvSpPr>
          <p:cNvPr id="2" name="TextBox 1">
            <a:extLst>
              <a:ext uri="{FF2B5EF4-FFF2-40B4-BE49-F238E27FC236}">
                <a16:creationId xmlns:a16="http://schemas.microsoft.com/office/drawing/2014/main" id="{1E174F49-DD16-F644-8C2D-342E553A8E17}"/>
              </a:ext>
            </a:extLst>
          </p:cNvPr>
          <p:cNvSpPr txBox="1"/>
          <p:nvPr/>
        </p:nvSpPr>
        <p:spPr>
          <a:xfrm>
            <a:off x="-2" y="-5835"/>
            <a:ext cx="9444447" cy="646331"/>
          </a:xfrm>
          <a:prstGeom prst="rect">
            <a:avLst/>
          </a:prstGeom>
          <a:noFill/>
        </p:spPr>
        <p:txBody>
          <a:bodyPr wrap="square" rtlCol="0">
            <a:spAutoFit/>
          </a:bodyPr>
          <a:lstStyle/>
          <a:p>
            <a:r>
              <a:rPr lang="en-US" sz="3600" b="1" dirty="0"/>
              <a:t>Summary</a:t>
            </a:r>
            <a:endParaRPr lang="en-US" sz="3600" b="1" baseline="-25000" dirty="0">
              <a:latin typeface="+mj-lt"/>
            </a:endParaRPr>
          </a:p>
        </p:txBody>
      </p:sp>
      <p:sp>
        <p:nvSpPr>
          <p:cNvPr id="3" name="TextBox 2">
            <a:extLst>
              <a:ext uri="{FF2B5EF4-FFF2-40B4-BE49-F238E27FC236}">
                <a16:creationId xmlns:a16="http://schemas.microsoft.com/office/drawing/2014/main" id="{258D52DB-1FCB-D941-8A62-4DFFFFE3B341}"/>
              </a:ext>
            </a:extLst>
          </p:cNvPr>
          <p:cNvSpPr txBox="1"/>
          <p:nvPr/>
        </p:nvSpPr>
        <p:spPr>
          <a:xfrm>
            <a:off x="-3" y="814899"/>
            <a:ext cx="8389747" cy="35863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First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 measurement at RHIC energies</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Fragmentation from PYTHIA 8 used for correcting jet momenta and substructure</a:t>
            </a:r>
          </a:p>
          <a:p>
            <a:pPr marL="800100" lvl="1" indent="-342900">
              <a:lnSpc>
                <a:spcPct val="150000"/>
              </a:lnSpc>
              <a:buFont typeface="Wingdings" pitchFamily="2" charset="2"/>
              <a:buChar char="ü"/>
            </a:pPr>
            <a:r>
              <a:rPr lang="en-US" sz="2200" dirty="0">
                <a:latin typeface="Times New Roman" panose="02020603050405020304" pitchFamily="18" charset="0"/>
                <a:cs typeface="Times New Roman" panose="02020603050405020304" pitchFamily="18" charset="0"/>
              </a:rPr>
              <a:t>Spectra for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jets in central and mid-central events are suppressed with respect to peripheral events</a:t>
            </a:r>
            <a:endParaRPr lang="en-US" sz="2200" i="1" dirty="0">
              <a:latin typeface="Times New Roman" panose="02020603050405020304" pitchFamily="18" charset="0"/>
              <a:cs typeface="Times New Roman" panose="02020603050405020304" pitchFamily="18" charset="0"/>
            </a:endParaRPr>
          </a:p>
          <a:p>
            <a:pPr marL="800100" lvl="1" indent="-342900">
              <a:lnSpc>
                <a:spcPct val="150000"/>
              </a:lnSpc>
              <a:buFont typeface="Wingdings" pitchFamily="2" charset="2"/>
              <a:buChar char="ü"/>
            </a:pPr>
            <a:r>
              <a:rPr lang="en-US" sz="2200" dirty="0">
                <a:latin typeface="Times New Roman" panose="02020603050405020304" pitchFamily="18" charset="0"/>
                <a:cs typeface="Times New Roman" panose="02020603050405020304" pitchFamily="18" charset="0"/>
              </a:rPr>
              <a:t>Ratio of radial profiles of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mesons in jets consistent with unity within uncertainties.</a:t>
            </a:r>
          </a:p>
        </p:txBody>
      </p:sp>
      <p:sp>
        <p:nvSpPr>
          <p:cNvPr id="4" name="TextBox 3">
            <a:extLst>
              <a:ext uri="{FF2B5EF4-FFF2-40B4-BE49-F238E27FC236}">
                <a16:creationId xmlns:a16="http://schemas.microsoft.com/office/drawing/2014/main" id="{C8B0194B-D4EC-C740-9432-CEB4E9F3E1E5}"/>
              </a:ext>
            </a:extLst>
          </p:cNvPr>
          <p:cNvSpPr txBox="1"/>
          <p:nvPr/>
        </p:nvSpPr>
        <p:spPr>
          <a:xfrm>
            <a:off x="-3" y="4531654"/>
            <a:ext cx="9444447" cy="646331"/>
          </a:xfrm>
          <a:prstGeom prst="rect">
            <a:avLst/>
          </a:prstGeom>
          <a:noFill/>
        </p:spPr>
        <p:txBody>
          <a:bodyPr wrap="square" rtlCol="0">
            <a:spAutoFit/>
          </a:bodyPr>
          <a:lstStyle/>
          <a:p>
            <a:r>
              <a:rPr lang="en-US" sz="3600" b="1" dirty="0"/>
              <a:t>Outlook</a:t>
            </a:r>
            <a:endParaRPr lang="en-US" sz="3600" b="1" baseline="-25000" dirty="0">
              <a:latin typeface="+mj-lt"/>
            </a:endParaRPr>
          </a:p>
        </p:txBody>
      </p:sp>
      <p:sp>
        <p:nvSpPr>
          <p:cNvPr id="5" name="TextBox 4">
            <a:extLst>
              <a:ext uri="{FF2B5EF4-FFF2-40B4-BE49-F238E27FC236}">
                <a16:creationId xmlns:a16="http://schemas.microsoft.com/office/drawing/2014/main" id="{DD2B915F-9966-7A44-B0BC-51CF653BA2B2}"/>
              </a:ext>
            </a:extLst>
          </p:cNvPr>
          <p:cNvSpPr txBox="1"/>
          <p:nvPr/>
        </p:nvSpPr>
        <p:spPr>
          <a:xfrm>
            <a:off x="-3" y="5178688"/>
            <a:ext cx="8648700" cy="10472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Measure fragmentation function for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jets in </a:t>
            </a:r>
            <a:r>
              <a:rPr lang="en-US" sz="2200" dirty="0" err="1">
                <a:latin typeface="Times New Roman" panose="02020603050405020304" pitchFamily="18" charset="0"/>
                <a:cs typeface="Times New Roman" panose="02020603050405020304" pitchFamily="18" charset="0"/>
              </a:rPr>
              <a:t>Au+Au</a:t>
            </a:r>
            <a:r>
              <a:rPr lang="en-US" sz="2200" dirty="0">
                <a:latin typeface="Times New Roman" panose="02020603050405020304" pitchFamily="18" charset="0"/>
                <a:cs typeface="Times New Roman" panose="02020603050405020304" pitchFamily="18" charset="0"/>
              </a:rPr>
              <a:t> collisions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Extend kinematic reach to low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T</a:t>
            </a:r>
            <a:r>
              <a:rPr lang="en-US" sz="2200" baseline="-25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to get closer to charm quark</a:t>
            </a:r>
            <a:r>
              <a:rPr lang="en-US" sz="2200" baseline="30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mass</a:t>
            </a:r>
          </a:p>
        </p:txBody>
      </p:sp>
      <p:pic>
        <p:nvPicPr>
          <p:cNvPr id="6" name="Picture 5">
            <a:extLst>
              <a:ext uri="{FF2B5EF4-FFF2-40B4-BE49-F238E27FC236}">
                <a16:creationId xmlns:a16="http://schemas.microsoft.com/office/drawing/2014/main" id="{400028E2-BFC3-C942-9D4C-268753517ACD}"/>
              </a:ext>
            </a:extLst>
          </p:cNvPr>
          <p:cNvPicPr>
            <a:picLocks noChangeAspect="1"/>
          </p:cNvPicPr>
          <p:nvPr/>
        </p:nvPicPr>
        <p:blipFill rotWithShape="1">
          <a:blip r:embed="rId3"/>
          <a:srcRect l="4884" t="-336" r="480" b="336"/>
          <a:stretch/>
        </p:blipFill>
        <p:spPr>
          <a:xfrm rot="5400000">
            <a:off x="8530405" y="-40244"/>
            <a:ext cx="3114657" cy="3386758"/>
          </a:xfrm>
          <a:prstGeom prst="rect">
            <a:avLst/>
          </a:prstGeom>
        </p:spPr>
      </p:pic>
      <p:sp>
        <p:nvSpPr>
          <p:cNvPr id="10" name="Slide Number Placeholder 3">
            <a:extLst>
              <a:ext uri="{FF2B5EF4-FFF2-40B4-BE49-F238E27FC236}">
                <a16:creationId xmlns:a16="http://schemas.microsoft.com/office/drawing/2014/main" id="{5FF68FD8-3E1A-4E4C-A22D-A7BA57AD9700}"/>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16</a:t>
            </a:fld>
            <a:endParaRPr lang="en-US" dirty="0">
              <a:solidFill>
                <a:schemeClr val="tx1"/>
              </a:solidFill>
            </a:endParaRPr>
          </a:p>
        </p:txBody>
      </p:sp>
      <p:cxnSp>
        <p:nvCxnSpPr>
          <p:cNvPr id="15" name="Straight Connector 14">
            <a:extLst>
              <a:ext uri="{FF2B5EF4-FFF2-40B4-BE49-F238E27FC236}">
                <a16:creationId xmlns:a16="http://schemas.microsoft.com/office/drawing/2014/main" id="{EBA68F16-479A-DC49-ACB9-EEFA99B218B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2F59C6-78A0-E14A-9027-365BC3EB7135}"/>
              </a:ext>
            </a:extLst>
          </p:cNvPr>
          <p:cNvCxnSpPr>
            <a:cxnSpLocks/>
          </p:cNvCxnSpPr>
          <p:nvPr/>
        </p:nvCxnSpPr>
        <p:spPr>
          <a:xfrm>
            <a:off x="-5" y="5177985"/>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D3C3B1DA-CC95-1C44-B40A-DAA03A09D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2">
            <a:extLst>
              <a:ext uri="{FF2B5EF4-FFF2-40B4-BE49-F238E27FC236}">
                <a16:creationId xmlns:a16="http://schemas.microsoft.com/office/drawing/2014/main" id="{D9E1581E-31D3-08BC-F52B-06BF6F5A9E5A}"/>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11" name="Date Placeholder 1">
            <a:extLst>
              <a:ext uri="{FF2B5EF4-FFF2-40B4-BE49-F238E27FC236}">
                <a16:creationId xmlns:a16="http://schemas.microsoft.com/office/drawing/2014/main" id="{0FE273F0-4501-69FA-E005-5F1A629B9017}"/>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18513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C51DD4-1924-2844-B9AA-112D4DD6D010}"/>
              </a:ext>
            </a:extLst>
          </p:cNvPr>
          <p:cNvSpPr txBox="1"/>
          <p:nvPr/>
        </p:nvSpPr>
        <p:spPr>
          <a:xfrm>
            <a:off x="5259976" y="3013501"/>
            <a:ext cx="9444447" cy="830997"/>
          </a:xfrm>
          <a:prstGeom prst="rect">
            <a:avLst/>
          </a:prstGeom>
          <a:noFill/>
        </p:spPr>
        <p:txBody>
          <a:bodyPr wrap="square" rtlCol="0">
            <a:spAutoFit/>
          </a:bodyPr>
          <a:lstStyle/>
          <a:p>
            <a:r>
              <a:rPr lang="en-US" sz="4800" dirty="0">
                <a:solidFill>
                  <a:schemeClr val="bg1"/>
                </a:solidFill>
                <a:highlight>
                  <a:srgbClr val="000000"/>
                </a:highlight>
              </a:rPr>
              <a:t>Backup</a:t>
            </a:r>
            <a:endParaRPr lang="en-US" sz="4800" baseline="-25000" dirty="0">
              <a:solidFill>
                <a:schemeClr val="bg1"/>
              </a:solidFill>
              <a:highlight>
                <a:srgbClr val="000000"/>
              </a:highlight>
              <a:latin typeface="+mj-lt"/>
            </a:endParaRPr>
          </a:p>
        </p:txBody>
      </p:sp>
      <p:pic>
        <p:nvPicPr>
          <p:cNvPr id="5" name="Picture 2">
            <a:extLst>
              <a:ext uri="{FF2B5EF4-FFF2-40B4-BE49-F238E27FC236}">
                <a16:creationId xmlns:a16="http://schemas.microsoft.com/office/drawing/2014/main" id="{E7C52018-3885-9C44-A3E2-D682E01AF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a:extLst>
              <a:ext uri="{FF2B5EF4-FFF2-40B4-BE49-F238E27FC236}">
                <a16:creationId xmlns:a16="http://schemas.microsoft.com/office/drawing/2014/main" id="{BF5010BF-F329-0E4D-99FD-975AD136C25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17</a:t>
            </a:fld>
            <a:endParaRPr lang="en-US" dirty="0">
              <a:solidFill>
                <a:schemeClr val="tx1"/>
              </a:solidFill>
            </a:endParaRPr>
          </a:p>
        </p:txBody>
      </p:sp>
      <p:sp>
        <p:nvSpPr>
          <p:cNvPr id="4" name="Footer Placeholder 2">
            <a:extLst>
              <a:ext uri="{FF2B5EF4-FFF2-40B4-BE49-F238E27FC236}">
                <a16:creationId xmlns:a16="http://schemas.microsoft.com/office/drawing/2014/main" id="{5F5EC2BF-29C4-D03B-31F9-A4EEE0652248}"/>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7" name="Date Placeholder 1">
            <a:extLst>
              <a:ext uri="{FF2B5EF4-FFF2-40B4-BE49-F238E27FC236}">
                <a16:creationId xmlns:a16="http://schemas.microsoft.com/office/drawing/2014/main" id="{BEAB2989-78B2-B099-7970-A7066925EBD7}"/>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132429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52C04097-6A32-3741-941A-CBE5DFDDE272}"/>
              </a:ext>
            </a:extLst>
          </p:cNvPr>
          <p:cNvPicPr>
            <a:picLocks noChangeAspect="1"/>
          </p:cNvPicPr>
          <p:nvPr/>
        </p:nvPicPr>
        <p:blipFill>
          <a:blip r:embed="rId2"/>
          <a:stretch>
            <a:fillRect/>
          </a:stretch>
        </p:blipFill>
        <p:spPr>
          <a:xfrm>
            <a:off x="1043709" y="1328829"/>
            <a:ext cx="10104582" cy="4714062"/>
          </a:xfrm>
          <a:prstGeom prst="rect">
            <a:avLst/>
          </a:prstGeom>
        </p:spPr>
      </p:pic>
      <p:sp>
        <p:nvSpPr>
          <p:cNvPr id="4" name="TextBox 3">
            <a:extLst>
              <a:ext uri="{FF2B5EF4-FFF2-40B4-BE49-F238E27FC236}">
                <a16:creationId xmlns:a16="http://schemas.microsoft.com/office/drawing/2014/main" id="{9CBFC8A2-2AE6-2945-BA50-A298933169D0}"/>
              </a:ext>
            </a:extLst>
          </p:cNvPr>
          <p:cNvSpPr txBox="1"/>
          <p:nvPr/>
        </p:nvSpPr>
        <p:spPr>
          <a:xfrm>
            <a:off x="-1" y="-26733"/>
            <a:ext cx="9394723" cy="646331"/>
          </a:xfrm>
          <a:prstGeom prst="rect">
            <a:avLst/>
          </a:prstGeom>
          <a:noFill/>
        </p:spPr>
        <p:txBody>
          <a:bodyPr wrap="square" rtlCol="0">
            <a:spAutoFit/>
          </a:bodyPr>
          <a:lstStyle/>
          <a:p>
            <a:r>
              <a:rPr lang="en-US" sz="3600" b="1" dirty="0"/>
              <a:t>Differential jet shape for heavy quark in vacuum</a:t>
            </a:r>
          </a:p>
        </p:txBody>
      </p:sp>
      <p:sp>
        <p:nvSpPr>
          <p:cNvPr id="5" name="Slide Number Placeholder 3">
            <a:extLst>
              <a:ext uri="{FF2B5EF4-FFF2-40B4-BE49-F238E27FC236}">
                <a16:creationId xmlns:a16="http://schemas.microsoft.com/office/drawing/2014/main" id="{912E3E48-7D0A-5A45-AFA3-14B1BA8F4C6C}"/>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18</a:t>
            </a:fld>
            <a:endParaRPr lang="en-US" dirty="0">
              <a:solidFill>
                <a:schemeClr val="tx1"/>
              </a:solidFill>
            </a:endParaRPr>
          </a:p>
        </p:txBody>
      </p:sp>
      <p:cxnSp>
        <p:nvCxnSpPr>
          <p:cNvPr id="9" name="Straight Connector 8">
            <a:extLst>
              <a:ext uri="{FF2B5EF4-FFF2-40B4-BE49-F238E27FC236}">
                <a16:creationId xmlns:a16="http://schemas.microsoft.com/office/drawing/2014/main" id="{1C35F0D0-33C3-F94E-8DDB-14A7039F9D6C}"/>
              </a:ext>
            </a:extLst>
          </p:cNvPr>
          <p:cNvCxnSpPr>
            <a:cxnSpLocks/>
          </p:cNvCxnSpPr>
          <p:nvPr/>
        </p:nvCxnSpPr>
        <p:spPr>
          <a:xfrm>
            <a:off x="0" y="639792"/>
            <a:ext cx="939472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041E46DA-CA76-594D-ECEC-BFC94C86E243}"/>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10" name="Date Placeholder 1">
            <a:extLst>
              <a:ext uri="{FF2B5EF4-FFF2-40B4-BE49-F238E27FC236}">
                <a16:creationId xmlns:a16="http://schemas.microsoft.com/office/drawing/2014/main" id="{64B9C163-803F-9876-E06C-24420968C3BB}"/>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65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19</a:t>
            </a:fld>
            <a:endParaRPr lang="en-US" dirty="0">
              <a:solidFill>
                <a:schemeClr val="tx1"/>
              </a:solidFill>
            </a:endParaRPr>
          </a:p>
        </p:txBody>
      </p:sp>
      <p:sp>
        <p:nvSpPr>
          <p:cNvPr id="5" name="TextBox 4">
            <a:extLst>
              <a:ext uri="{FF2B5EF4-FFF2-40B4-BE49-F238E27FC236}">
                <a16:creationId xmlns:a16="http://schemas.microsoft.com/office/drawing/2014/main" id="{D23B126F-35F4-6640-ABBE-2299343640AE}"/>
              </a:ext>
            </a:extLst>
          </p:cNvPr>
          <p:cNvSpPr txBox="1"/>
          <p:nvPr/>
        </p:nvSpPr>
        <p:spPr>
          <a:xfrm>
            <a:off x="0" y="-7272"/>
            <a:ext cx="9445083" cy="646331"/>
          </a:xfrm>
          <a:prstGeom prst="rect">
            <a:avLst/>
          </a:prstGeom>
          <a:noFill/>
        </p:spPr>
        <p:txBody>
          <a:bodyPr wrap="square" rtlCol="0">
            <a:spAutoFit/>
          </a:bodyPr>
          <a:lstStyle/>
          <a:p>
            <a:r>
              <a:rPr lang="en-US" sz="3600" b="1" dirty="0"/>
              <a:t>Fragmentation pattern for heavy quark</a:t>
            </a:r>
          </a:p>
        </p:txBody>
      </p:sp>
      <p:pic>
        <p:nvPicPr>
          <p:cNvPr id="28" name="Picture 27" descr="Chart&#10;&#10;Description automatically generated">
            <a:extLst>
              <a:ext uri="{FF2B5EF4-FFF2-40B4-BE49-F238E27FC236}">
                <a16:creationId xmlns:a16="http://schemas.microsoft.com/office/drawing/2014/main" id="{C35AD358-4B04-BC49-9598-F52421588A6B}"/>
              </a:ext>
            </a:extLst>
          </p:cNvPr>
          <p:cNvPicPr>
            <a:picLocks noChangeAspect="1"/>
          </p:cNvPicPr>
          <p:nvPr/>
        </p:nvPicPr>
        <p:blipFill rotWithShape="1">
          <a:blip r:embed="rId2"/>
          <a:srcRect l="66719" t="12055"/>
          <a:stretch/>
        </p:blipFill>
        <p:spPr>
          <a:xfrm>
            <a:off x="3995605" y="1141969"/>
            <a:ext cx="4341578" cy="3714896"/>
          </a:xfrm>
          <a:prstGeom prst="rect">
            <a:avLst/>
          </a:prstGeom>
        </p:spPr>
      </p:pic>
      <p:pic>
        <p:nvPicPr>
          <p:cNvPr id="29" name="Picture 28">
            <a:extLst>
              <a:ext uri="{FF2B5EF4-FFF2-40B4-BE49-F238E27FC236}">
                <a16:creationId xmlns:a16="http://schemas.microsoft.com/office/drawing/2014/main" id="{6D0F04A0-E05F-A24F-89F9-577843224D14}"/>
              </a:ext>
            </a:extLst>
          </p:cNvPr>
          <p:cNvPicPr>
            <a:picLocks noChangeAspect="1"/>
          </p:cNvPicPr>
          <p:nvPr/>
        </p:nvPicPr>
        <p:blipFill>
          <a:blip r:embed="rId3"/>
          <a:srcRect/>
          <a:stretch/>
        </p:blipFill>
        <p:spPr>
          <a:xfrm>
            <a:off x="8786944" y="884450"/>
            <a:ext cx="2999682" cy="632364"/>
          </a:xfrm>
          <a:prstGeom prst="rect">
            <a:avLst/>
          </a:prstGeom>
          <a:ln>
            <a:solidFill>
              <a:srgbClr val="FF0000"/>
            </a:solidFill>
          </a:ln>
        </p:spPr>
      </p:pic>
      <p:sp>
        <p:nvSpPr>
          <p:cNvPr id="30" name="Rectangle 29">
            <a:extLst>
              <a:ext uri="{FF2B5EF4-FFF2-40B4-BE49-F238E27FC236}">
                <a16:creationId xmlns:a16="http://schemas.microsoft.com/office/drawing/2014/main" id="{2AF12982-7737-744D-9E59-1812373B3455}"/>
              </a:ext>
            </a:extLst>
          </p:cNvPr>
          <p:cNvSpPr/>
          <p:nvPr/>
        </p:nvSpPr>
        <p:spPr>
          <a:xfrm>
            <a:off x="57353" y="1213406"/>
            <a:ext cx="1585690" cy="261610"/>
          </a:xfrm>
          <a:prstGeom prst="rect">
            <a:avLst/>
          </a:prstGeom>
          <a:ln>
            <a:solidFill>
              <a:srgbClr val="FF0000"/>
            </a:solidFill>
          </a:ln>
        </p:spPr>
        <p:txBody>
          <a:bodyPr wrap="none">
            <a:spAutoFit/>
          </a:bodyPr>
          <a:lstStyle/>
          <a:p>
            <a:r>
              <a:rPr lang="en-US" sz="1100" b="1" dirty="0">
                <a:cs typeface="Times New Roman" panose="02020603050405020304" pitchFamily="18" charset="0"/>
              </a:rPr>
              <a:t>CMS</a:t>
            </a:r>
            <a:r>
              <a:rPr lang="en-US" sz="1100" dirty="0">
                <a:cs typeface="Times New Roman" panose="02020603050405020304" pitchFamily="18" charset="0"/>
              </a:rPr>
              <a:t>, JHEP05 (2021) 054</a:t>
            </a:r>
          </a:p>
        </p:txBody>
      </p:sp>
      <p:sp>
        <p:nvSpPr>
          <p:cNvPr id="32" name="TextBox 31">
            <a:extLst>
              <a:ext uri="{FF2B5EF4-FFF2-40B4-BE49-F238E27FC236}">
                <a16:creationId xmlns:a16="http://schemas.microsoft.com/office/drawing/2014/main" id="{D2BF2B19-A2A9-C744-92BB-C0812C4A764E}"/>
              </a:ext>
            </a:extLst>
          </p:cNvPr>
          <p:cNvSpPr txBox="1"/>
          <p:nvPr/>
        </p:nvSpPr>
        <p:spPr>
          <a:xfrm>
            <a:off x="3714257" y="5039807"/>
            <a:ext cx="5580615" cy="584775"/>
          </a:xfrm>
          <a:prstGeom prst="rect">
            <a:avLst/>
          </a:prstGeom>
          <a:noFill/>
          <a:ln>
            <a:solidFill>
              <a:srgbClr val="FF0000"/>
            </a:solidFill>
          </a:ln>
        </p:spPr>
        <p:txBody>
          <a:bodyPr wrap="square" rtlCol="0">
            <a:spAutoFit/>
          </a:bodyPr>
          <a:lstStyle/>
          <a:p>
            <a:pPr algn="ctr"/>
            <a:r>
              <a:rPr lang="en-US" sz="1600" b="1" dirty="0">
                <a:solidFill>
                  <a:srgbClr val="FF0000"/>
                </a:solidFill>
              </a:rPr>
              <a:t>Higher yields of low </a:t>
            </a:r>
            <a:r>
              <a:rPr lang="en-US" sz="1600" b="1" dirty="0" err="1">
                <a:solidFill>
                  <a:srgbClr val="FF0000"/>
                </a:solidFill>
              </a:rPr>
              <a:t>p</a:t>
            </a:r>
            <a:r>
              <a:rPr lang="en-US" sz="1600" b="1" baseline="-25000" dirty="0" err="1">
                <a:solidFill>
                  <a:srgbClr val="FF0000"/>
                </a:solidFill>
              </a:rPr>
              <a:t>T</a:t>
            </a:r>
            <a:r>
              <a:rPr lang="en-US" sz="1600" b="1" dirty="0">
                <a:solidFill>
                  <a:srgbClr val="FF0000"/>
                </a:solidFill>
              </a:rPr>
              <a:t> charged-particle </a:t>
            </a:r>
            <a:r>
              <a:rPr lang="en-US" sz="1600" b="1" dirty="0"/>
              <a:t>close to jet axis </a:t>
            </a:r>
            <a:r>
              <a:rPr lang="en-US" sz="1600" b="1" dirty="0">
                <a:solidFill>
                  <a:srgbClr val="FF0000"/>
                </a:solidFill>
              </a:rPr>
              <a:t>in b-Jets </a:t>
            </a:r>
            <a:r>
              <a:rPr lang="en-US" sz="1600" b="1" dirty="0"/>
              <a:t>vs inclusive jets in vacuum</a:t>
            </a:r>
          </a:p>
        </p:txBody>
      </p:sp>
      <p:sp>
        <p:nvSpPr>
          <p:cNvPr id="33" name="TextBox 32">
            <a:extLst>
              <a:ext uri="{FF2B5EF4-FFF2-40B4-BE49-F238E27FC236}">
                <a16:creationId xmlns:a16="http://schemas.microsoft.com/office/drawing/2014/main" id="{003B7370-DC15-EC4A-AFA0-FD4AB49C3A71}"/>
              </a:ext>
            </a:extLst>
          </p:cNvPr>
          <p:cNvSpPr txBox="1"/>
          <p:nvPr/>
        </p:nvSpPr>
        <p:spPr>
          <a:xfrm>
            <a:off x="4558268" y="5682688"/>
            <a:ext cx="3852080"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 Different fragmentation pattern for heavy quarks</a:t>
            </a:r>
          </a:p>
        </p:txBody>
      </p:sp>
      <p:pic>
        <p:nvPicPr>
          <p:cNvPr id="39" name="Picture 2">
            <a:extLst>
              <a:ext uri="{FF2B5EF4-FFF2-40B4-BE49-F238E27FC236}">
                <a16:creationId xmlns:a16="http://schemas.microsoft.com/office/drawing/2014/main" id="{AEE87C89-6FF9-6F4D-9115-BF469C306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34DE196-7243-5F4D-8461-C6BB5E89A197}"/>
                  </a:ext>
                </a:extLst>
              </p:cNvPr>
              <p:cNvSpPr txBox="1"/>
              <p:nvPr/>
            </p:nvSpPr>
            <p:spPr>
              <a:xfrm>
                <a:off x="4762491" y="882960"/>
                <a:ext cx="1559209" cy="263405"/>
              </a:xfrm>
              <a:prstGeom prst="rect">
                <a:avLst/>
              </a:prstGeom>
              <a:noFill/>
            </p:spPr>
            <p:txBody>
              <a:bodyPr wrap="none" rtlCol="0">
                <a:spAutoFit/>
              </a:bodyPr>
              <a:lstStyle/>
              <a:p>
                <a:r>
                  <a:rPr lang="en-US" sz="1100" b="1" dirty="0"/>
                  <a:t>CMS</a:t>
                </a:r>
                <a:r>
                  <a:rPr lang="en-US" sz="1100" dirty="0"/>
                  <a:t>, pp </a:t>
                </a:r>
                <a14:m>
                  <m:oMath xmlns:m="http://schemas.openxmlformats.org/officeDocument/2006/math">
                    <m:rad>
                      <m:radPr>
                        <m:degHide m:val="on"/>
                        <m:ctrlPr>
                          <a:rPr lang="en-US" sz="1100" i="1" smtClean="0">
                            <a:latin typeface="Cambria Math" panose="02040503050406030204" pitchFamily="18" charset="0"/>
                          </a:rPr>
                        </m:ctrlPr>
                      </m:radPr>
                      <m:deg/>
                      <m:e>
                        <m:r>
                          <a:rPr lang="en-US" sz="1100" b="0" i="1" smtClean="0">
                            <a:latin typeface="Cambria Math" panose="02040503050406030204" pitchFamily="18" charset="0"/>
                          </a:rPr>
                          <m:t>𝑠</m:t>
                        </m:r>
                      </m:e>
                    </m:rad>
                    <m:r>
                      <a:rPr lang="en-US" sz="1100" b="0" i="1" smtClean="0">
                        <a:latin typeface="Cambria Math" panose="02040503050406030204" pitchFamily="18" charset="0"/>
                      </a:rPr>
                      <m:t>=5.02</m:t>
                    </m:r>
                  </m:oMath>
                </a14:m>
                <a:r>
                  <a:rPr lang="en-US" sz="1100" dirty="0"/>
                  <a:t> TeV</a:t>
                </a:r>
              </a:p>
            </p:txBody>
          </p:sp>
        </mc:Choice>
        <mc:Fallback xmlns="">
          <p:sp>
            <p:nvSpPr>
              <p:cNvPr id="40" name="TextBox 39">
                <a:extLst>
                  <a:ext uri="{FF2B5EF4-FFF2-40B4-BE49-F238E27FC236}">
                    <a16:creationId xmlns:a16="http://schemas.microsoft.com/office/drawing/2014/main" id="{C34DE196-7243-5F4D-8461-C6BB5E89A197}"/>
                  </a:ext>
                </a:extLst>
              </p:cNvPr>
              <p:cNvSpPr txBox="1">
                <a:spLocks noRot="1" noChangeAspect="1" noMove="1" noResize="1" noEditPoints="1" noAdjustHandles="1" noChangeArrowheads="1" noChangeShapeType="1" noTextEdit="1"/>
              </p:cNvSpPr>
              <p:nvPr/>
            </p:nvSpPr>
            <p:spPr>
              <a:xfrm>
                <a:off x="4762491" y="882960"/>
                <a:ext cx="1559209" cy="263405"/>
              </a:xfrm>
              <a:prstGeom prst="rect">
                <a:avLst/>
              </a:prstGeom>
              <a:blipFill>
                <a:blip r:embed="rId5"/>
                <a:stretch>
                  <a:fillRect b="-18182"/>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2D1F6EAA-4921-5440-87E2-ED0D5772353A}"/>
              </a:ext>
            </a:extLst>
          </p:cNvPr>
          <p:cNvPicPr>
            <a:picLocks noChangeAspect="1"/>
          </p:cNvPicPr>
          <p:nvPr/>
        </p:nvPicPr>
        <p:blipFill rotWithShape="1">
          <a:blip r:embed="rId6"/>
          <a:srcRect r="52507" b="-861"/>
          <a:stretch/>
        </p:blipFill>
        <p:spPr>
          <a:xfrm>
            <a:off x="6090101" y="2600165"/>
            <a:ext cx="1455210" cy="329987"/>
          </a:xfrm>
          <a:prstGeom prst="rect">
            <a:avLst/>
          </a:prstGeom>
        </p:spPr>
      </p:pic>
      <p:pic>
        <p:nvPicPr>
          <p:cNvPr id="44" name="Picture 43" descr="Icon&#10;&#10;Description automatically generated with medium confidence">
            <a:extLst>
              <a:ext uri="{FF2B5EF4-FFF2-40B4-BE49-F238E27FC236}">
                <a16:creationId xmlns:a16="http://schemas.microsoft.com/office/drawing/2014/main" id="{53D53C57-6EA3-754B-914D-05EEEA5B0C5E}"/>
              </a:ext>
            </a:extLst>
          </p:cNvPr>
          <p:cNvPicPr>
            <a:picLocks noChangeAspect="1"/>
          </p:cNvPicPr>
          <p:nvPr/>
        </p:nvPicPr>
        <p:blipFill>
          <a:blip r:embed="rId7"/>
          <a:stretch>
            <a:fillRect/>
          </a:stretch>
        </p:blipFill>
        <p:spPr>
          <a:xfrm>
            <a:off x="6150233" y="2881049"/>
            <a:ext cx="1334946" cy="329987"/>
          </a:xfrm>
          <a:prstGeom prst="rect">
            <a:avLst/>
          </a:prstGeom>
        </p:spPr>
      </p:pic>
      <p:cxnSp>
        <p:nvCxnSpPr>
          <p:cNvPr id="45" name="Straight Arrow Connector 44">
            <a:extLst>
              <a:ext uri="{FF2B5EF4-FFF2-40B4-BE49-F238E27FC236}">
                <a16:creationId xmlns:a16="http://schemas.microsoft.com/office/drawing/2014/main" id="{B04B4834-5C2A-A34D-AF24-A251A9B2E5DE}"/>
              </a:ext>
            </a:extLst>
          </p:cNvPr>
          <p:cNvCxnSpPr>
            <a:cxnSpLocks/>
          </p:cNvCxnSpPr>
          <p:nvPr/>
        </p:nvCxnSpPr>
        <p:spPr>
          <a:xfrm>
            <a:off x="4990758" y="3761984"/>
            <a:ext cx="820119" cy="118635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D11AF94-8783-614B-8D67-452728F4A44A}"/>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ooter Placeholder 2">
            <a:extLst>
              <a:ext uri="{FF2B5EF4-FFF2-40B4-BE49-F238E27FC236}">
                <a16:creationId xmlns:a16="http://schemas.microsoft.com/office/drawing/2014/main" id="{78EAF67A-B619-D44A-B105-F46220BD2E5C}"/>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
        <p:nvSpPr>
          <p:cNvPr id="3" name="Date Placeholder 1">
            <a:extLst>
              <a:ext uri="{FF2B5EF4-FFF2-40B4-BE49-F238E27FC236}">
                <a16:creationId xmlns:a16="http://schemas.microsoft.com/office/drawing/2014/main" id="{28FEB248-8898-A5A6-2819-A714FBBA8D88}"/>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2640822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a:t>
            </a:fld>
            <a:endParaRPr lang="en-US" dirty="0">
              <a:solidFill>
                <a:schemeClr val="tx1"/>
              </a:solidFill>
            </a:endParaRPr>
          </a:p>
        </p:txBody>
      </p:sp>
      <p:sp>
        <p:nvSpPr>
          <p:cNvPr id="17" name="TextBox 16">
            <a:extLst>
              <a:ext uri="{FF2B5EF4-FFF2-40B4-BE49-F238E27FC236}">
                <a16:creationId xmlns:a16="http://schemas.microsoft.com/office/drawing/2014/main" id="{56272407-1564-5447-88B5-D7E5FF692793}"/>
              </a:ext>
            </a:extLst>
          </p:cNvPr>
          <p:cNvSpPr txBox="1"/>
          <p:nvPr/>
        </p:nvSpPr>
        <p:spPr>
          <a:xfrm>
            <a:off x="5414682" y="5647765"/>
            <a:ext cx="184731" cy="369332"/>
          </a:xfrm>
          <a:prstGeom prst="rect">
            <a:avLst/>
          </a:prstGeom>
          <a:noFill/>
        </p:spPr>
        <p:txBody>
          <a:bodyPr wrap="none" rtlCol="0">
            <a:spAutoFit/>
          </a:bodyPr>
          <a:lstStyle/>
          <a:p>
            <a:endParaRPr lang="en-US"/>
          </a:p>
        </p:txBody>
      </p:sp>
      <p:sp>
        <p:nvSpPr>
          <p:cNvPr id="31" name="TextBox 30">
            <a:extLst>
              <a:ext uri="{FF2B5EF4-FFF2-40B4-BE49-F238E27FC236}">
                <a16:creationId xmlns:a16="http://schemas.microsoft.com/office/drawing/2014/main" id="{A7E400CB-A363-1A4C-A3D4-ACE5425228AD}"/>
              </a:ext>
            </a:extLst>
          </p:cNvPr>
          <p:cNvSpPr txBox="1"/>
          <p:nvPr/>
        </p:nvSpPr>
        <p:spPr>
          <a:xfrm>
            <a:off x="7795769" y="5615462"/>
            <a:ext cx="3695829" cy="584775"/>
          </a:xfrm>
          <a:prstGeom prst="rect">
            <a:avLst/>
          </a:prstGeom>
          <a:solidFill>
            <a:schemeClr val="bg1"/>
          </a:solidFill>
          <a:ln w="15875">
            <a:solidFill>
              <a:srgbClr val="FF0000"/>
            </a:solidFill>
          </a:ln>
        </p:spPr>
        <p:txBody>
          <a:bodyPr wrap="square" rtlCol="0">
            <a:spAutoFit/>
          </a:bodyPr>
          <a:lstStyle/>
          <a:p>
            <a:pPr algn="ctr"/>
            <a:r>
              <a:rPr lang="en-US" sz="1600" b="1" dirty="0"/>
              <a:t>Inclusive jets are heavily </a:t>
            </a:r>
            <a:r>
              <a:rPr lang="en-US" sz="1600" b="1" dirty="0">
                <a:solidFill>
                  <a:srgbClr val="FF0000"/>
                </a:solidFill>
              </a:rPr>
              <a:t>quenched </a:t>
            </a:r>
            <a:r>
              <a:rPr lang="en-US" sz="1600" b="1" dirty="0"/>
              <a:t>in the presence of QGP</a:t>
            </a:r>
          </a:p>
        </p:txBody>
      </p:sp>
      <p:pic>
        <p:nvPicPr>
          <p:cNvPr id="2050" name="Picture 2">
            <a:extLst>
              <a:ext uri="{FF2B5EF4-FFF2-40B4-BE49-F238E27FC236}">
                <a16:creationId xmlns:a16="http://schemas.microsoft.com/office/drawing/2014/main" id="{68E1AF35-E4E6-D44C-B150-A1AA5B542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EE140A22-1CA1-9D46-9F86-0629E8D7F054}"/>
              </a:ext>
            </a:extLst>
          </p:cNvPr>
          <p:cNvPicPr>
            <a:picLocks noChangeAspect="1"/>
          </p:cNvPicPr>
          <p:nvPr/>
        </p:nvPicPr>
        <p:blipFill>
          <a:blip r:embed="rId4"/>
          <a:stretch>
            <a:fillRect/>
          </a:stretch>
        </p:blipFill>
        <p:spPr>
          <a:xfrm>
            <a:off x="6614160" y="1210101"/>
            <a:ext cx="5471021" cy="4041539"/>
          </a:xfrm>
          <a:prstGeom prst="rect">
            <a:avLst/>
          </a:prstGeom>
        </p:spPr>
      </p:pic>
      <p:sp>
        <p:nvSpPr>
          <p:cNvPr id="24" name="Rectangle 23">
            <a:extLst>
              <a:ext uri="{FF2B5EF4-FFF2-40B4-BE49-F238E27FC236}">
                <a16:creationId xmlns:a16="http://schemas.microsoft.com/office/drawing/2014/main" id="{D0C9B133-6397-3944-AE25-6EF05145128D}"/>
              </a:ext>
            </a:extLst>
          </p:cNvPr>
          <p:cNvSpPr/>
          <p:nvPr/>
        </p:nvSpPr>
        <p:spPr>
          <a:xfrm>
            <a:off x="101738" y="4719422"/>
            <a:ext cx="7767643" cy="1427570"/>
          </a:xfrm>
          <a:prstGeom prst="rect">
            <a:avLst/>
          </a:prstGeom>
        </p:spPr>
        <p:txBody>
          <a:bodyPr wrap="square">
            <a:spAutoFit/>
          </a:bodyPr>
          <a:lstStyle/>
          <a:p>
            <a:pPr marL="285750" indent="-285750" fontAlgn="base">
              <a:lnSpc>
                <a:spcPct val="150000"/>
              </a:lnSpc>
              <a:spcBef>
                <a:spcPct val="25000"/>
              </a:spcBef>
              <a:spcAft>
                <a:spcPct val="0"/>
              </a:spcAft>
              <a:buFont typeface="Arial" panose="020B0604020202020204" pitchFamily="34" charset="0"/>
              <a:buChar char="•"/>
              <a:defRPr/>
            </a:pPr>
            <a:r>
              <a:rPr lang="en-US" kern="0" dirty="0">
                <a:latin typeface="Times New Roman" panose="02020603050405020304" pitchFamily="18" charset="0"/>
                <a:cs typeface="Times New Roman" panose="02020603050405020304" pitchFamily="18" charset="0"/>
              </a:rPr>
              <a:t>Jets reconstructed by a sequential clustering algorithm, commonly anti-</a:t>
            </a:r>
            <a:r>
              <a:rPr lang="en-US" i="1" kern="0" dirty="0" err="1">
                <a:latin typeface="Times New Roman" panose="02020603050405020304" pitchFamily="18" charset="0"/>
                <a:cs typeface="Times New Roman" panose="02020603050405020304" pitchFamily="18" charset="0"/>
              </a:rPr>
              <a:t>k</a:t>
            </a:r>
            <a:r>
              <a:rPr lang="en-US" kern="0" baseline="-25000" dirty="0" err="1">
                <a:latin typeface="Times New Roman" panose="02020603050405020304" pitchFamily="18" charset="0"/>
                <a:cs typeface="Times New Roman" panose="02020603050405020304" pitchFamily="18" charset="0"/>
              </a:rPr>
              <a:t>T</a:t>
            </a:r>
            <a:endParaRPr lang="en-US" b="1" kern="0" dirty="0">
              <a:latin typeface="Times New Roman" panose="02020603050405020304" pitchFamily="18" charset="0"/>
              <a:cs typeface="Times New Roman" panose="02020603050405020304" pitchFamily="18" charset="0"/>
            </a:endParaRPr>
          </a:p>
          <a:p>
            <a:pPr marL="285750" indent="-285750" fontAlgn="base">
              <a:lnSpc>
                <a:spcPct val="150000"/>
              </a:lnSpc>
              <a:spcBef>
                <a:spcPct val="25000"/>
              </a:spcBef>
              <a:spcAft>
                <a:spcPct val="0"/>
              </a:spcAft>
              <a:buFont typeface="Arial" panose="020B0604020202020204" pitchFamily="34" charset="0"/>
              <a:buChar char="•"/>
              <a:defRPr/>
            </a:pPr>
            <a:r>
              <a:rPr lang="en-US" b="1" kern="0" dirty="0">
                <a:latin typeface="Times New Roman" panose="02020603050405020304" pitchFamily="18" charset="0"/>
                <a:cs typeface="Times New Roman" panose="02020603050405020304" pitchFamily="18" charset="0"/>
              </a:rPr>
              <a:t>Loss of </a:t>
            </a:r>
            <a:r>
              <a:rPr lang="en-US" b="1" kern="0" dirty="0" err="1">
                <a:latin typeface="Times New Roman" panose="02020603050405020304" pitchFamily="18" charset="0"/>
                <a:cs typeface="Times New Roman" panose="02020603050405020304" pitchFamily="18" charset="0"/>
              </a:rPr>
              <a:t>parton</a:t>
            </a:r>
            <a:r>
              <a:rPr lang="en-US" b="1" kern="0" dirty="0">
                <a:latin typeface="Times New Roman" panose="02020603050405020304" pitchFamily="18" charset="0"/>
                <a:cs typeface="Times New Roman" panose="02020603050405020304" pitchFamily="18" charset="0"/>
              </a:rPr>
              <a:t> energy </a:t>
            </a:r>
            <a:r>
              <a:rPr lang="en-US" kern="0" dirty="0">
                <a:latin typeface="Times New Roman" panose="02020603050405020304" pitchFamily="18" charset="0"/>
                <a:cs typeface="Times New Roman" panose="02020603050405020304" pitchFamily="18" charset="0"/>
              </a:rPr>
              <a:t>in the QGP medium</a:t>
            </a:r>
          </a:p>
          <a:p>
            <a:pPr marL="285750" indent="-285750" fontAlgn="base">
              <a:lnSpc>
                <a:spcPct val="150000"/>
              </a:lnSpc>
              <a:spcBef>
                <a:spcPct val="25000"/>
              </a:spcBef>
              <a:spcAft>
                <a:spcPct val="0"/>
              </a:spcAft>
              <a:buFont typeface="Arial" panose="020B0604020202020204" pitchFamily="34" charset="0"/>
              <a:buChar char="•"/>
              <a:defRPr/>
            </a:pPr>
            <a:r>
              <a:rPr lang="en-US" b="1" kern="0" dirty="0">
                <a:latin typeface="Times New Roman" panose="02020603050405020304" pitchFamily="18" charset="0"/>
                <a:cs typeface="Times New Roman" panose="02020603050405020304" pitchFamily="18" charset="0"/>
              </a:rPr>
              <a:t>Parton shower modified </a:t>
            </a:r>
            <a:r>
              <a:rPr lang="en-US" kern="0" dirty="0">
                <a:latin typeface="Times New Roman" panose="02020603050405020304" pitchFamily="18" charset="0"/>
                <a:cs typeface="Times New Roman" panose="02020603050405020304" pitchFamily="18" charset="0"/>
              </a:rPr>
              <a:t>due to medium-induced radiation and scattering</a:t>
            </a:r>
          </a:p>
        </p:txBody>
      </p:sp>
      <p:sp>
        <p:nvSpPr>
          <p:cNvPr id="2048" name="Oval 2047">
            <a:extLst>
              <a:ext uri="{FF2B5EF4-FFF2-40B4-BE49-F238E27FC236}">
                <a16:creationId xmlns:a16="http://schemas.microsoft.com/office/drawing/2014/main" id="{8F48A857-1DA2-C946-82A0-EECA657CFC2E}"/>
              </a:ext>
            </a:extLst>
          </p:cNvPr>
          <p:cNvSpPr/>
          <p:nvPr/>
        </p:nvSpPr>
        <p:spPr>
          <a:xfrm>
            <a:off x="9794240" y="2092960"/>
            <a:ext cx="1046480" cy="150368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1" name="Straight Arrow Connector 2050">
            <a:extLst>
              <a:ext uri="{FF2B5EF4-FFF2-40B4-BE49-F238E27FC236}">
                <a16:creationId xmlns:a16="http://schemas.microsoft.com/office/drawing/2014/main" id="{F8E5414F-527E-724C-8B7E-999BF80EF68A}"/>
              </a:ext>
            </a:extLst>
          </p:cNvPr>
          <p:cNvCxnSpPr>
            <a:cxnSpLocks/>
            <a:stCxn id="2048" idx="4"/>
          </p:cNvCxnSpPr>
          <p:nvPr/>
        </p:nvCxnSpPr>
        <p:spPr>
          <a:xfrm flipH="1">
            <a:off x="10176387" y="3596640"/>
            <a:ext cx="141093" cy="205112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629B19C-EE75-8B44-97D1-7C29E9099DC0}"/>
              </a:ext>
            </a:extLst>
          </p:cNvPr>
          <p:cNvSpPr txBox="1"/>
          <p:nvPr/>
        </p:nvSpPr>
        <p:spPr>
          <a:xfrm>
            <a:off x="9060873" y="1094685"/>
            <a:ext cx="2978309" cy="307777"/>
          </a:xfrm>
          <a:prstGeom prst="rect">
            <a:avLst/>
          </a:prstGeom>
          <a:noFill/>
          <a:ln>
            <a:solidFill>
              <a:srgbClr val="FF0000"/>
            </a:solidFill>
          </a:ln>
        </p:spPr>
        <p:txBody>
          <a:bodyPr wrap="square" rtlCol="0">
            <a:spAutoFit/>
          </a:bodyPr>
          <a:lstStyle/>
          <a:p>
            <a:pPr algn="ctr"/>
            <a:r>
              <a:rPr lang="en-US" sz="1400" b="1" dirty="0"/>
              <a:t>STAR,</a:t>
            </a:r>
            <a:r>
              <a:rPr lang="en-US" sz="1400" dirty="0"/>
              <a:t> </a:t>
            </a:r>
            <a:r>
              <a:rPr lang="en-US" sz="1400" dirty="0" err="1"/>
              <a:t>Phys.Rev.C</a:t>
            </a:r>
            <a:r>
              <a:rPr lang="en-US" sz="1400" dirty="0"/>
              <a:t> 102 (2020) 5, 054913</a:t>
            </a:r>
          </a:p>
        </p:txBody>
      </p:sp>
      <p:sp>
        <p:nvSpPr>
          <p:cNvPr id="18" name="Rectangle 17">
            <a:extLst>
              <a:ext uri="{FF2B5EF4-FFF2-40B4-BE49-F238E27FC236}">
                <a16:creationId xmlns:a16="http://schemas.microsoft.com/office/drawing/2014/main" id="{2020F6C0-9BFF-BE4F-9241-519DB4EF640E}"/>
              </a:ext>
            </a:extLst>
          </p:cNvPr>
          <p:cNvSpPr/>
          <p:nvPr/>
        </p:nvSpPr>
        <p:spPr>
          <a:xfrm>
            <a:off x="0" y="621528"/>
            <a:ext cx="9498955" cy="457818"/>
          </a:xfrm>
          <a:prstGeom prst="rect">
            <a:avLst/>
          </a:prstGeom>
          <a:ln>
            <a:noFill/>
          </a:ln>
        </p:spPr>
        <p:txBody>
          <a:bodyPr wrap="square">
            <a:spAutoFit/>
          </a:bodyPr>
          <a:lstStyle/>
          <a:p>
            <a:pPr algn="ctr">
              <a:lnSpc>
                <a:spcPct val="150000"/>
              </a:lnSpc>
            </a:pPr>
            <a:r>
              <a:rPr lang="en-US" dirty="0">
                <a:solidFill>
                  <a:srgbClr val="FF0000"/>
                </a:solidFill>
                <a:latin typeface="Times New Roman" panose="02020603050405020304" pitchFamily="18" charset="0"/>
                <a:cs typeface="Times New Roman" panose="02020603050405020304" pitchFamily="18" charset="0"/>
              </a:rPr>
              <a:t>Strong interaction between high </a:t>
            </a:r>
            <a:r>
              <a:rPr lang="en-US" i="1" dirty="0" err="1">
                <a:solidFill>
                  <a:srgbClr val="FF0000"/>
                </a:solidFill>
                <a:latin typeface="Times New Roman" panose="02020603050405020304" pitchFamily="18" charset="0"/>
                <a:cs typeface="Times New Roman" panose="02020603050405020304" pitchFamily="18" charset="0"/>
              </a:rPr>
              <a:t>p</a:t>
            </a:r>
            <a:r>
              <a:rPr lang="en-US" baseline="-25000" dirty="0" err="1">
                <a:solidFill>
                  <a:srgbClr val="FF0000"/>
                </a:solidFill>
                <a:latin typeface="Times New Roman" panose="02020603050405020304" pitchFamily="18" charset="0"/>
                <a:cs typeface="Times New Roman" panose="02020603050405020304" pitchFamily="18" charset="0"/>
              </a:rPr>
              <a:t>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partons</a:t>
            </a:r>
            <a:r>
              <a:rPr lang="en-US" dirty="0">
                <a:solidFill>
                  <a:srgbClr val="FF0000"/>
                </a:solidFill>
                <a:latin typeface="Times New Roman" panose="02020603050405020304" pitchFamily="18" charset="0"/>
                <a:cs typeface="Times New Roman" panose="02020603050405020304" pitchFamily="18" charset="0"/>
              </a:rPr>
              <a:t> and medium </a:t>
            </a:r>
            <a:r>
              <a:rPr lang="en-US" dirty="0">
                <a:solidFill>
                  <a:srgbClr val="FF0000"/>
                </a:solidFill>
                <a:latin typeface="Times New Roman" panose="02020603050405020304" pitchFamily="18" charset="0"/>
                <a:cs typeface="Times New Roman" panose="02020603050405020304" pitchFamily="18" charset="0"/>
                <a:sym typeface="Wingdings" pitchFamily="2" charset="2"/>
              </a:rPr>
              <a:t></a:t>
            </a:r>
            <a:r>
              <a:rPr lang="en-US" dirty="0">
                <a:solidFill>
                  <a:srgbClr val="FF0000"/>
                </a:solidFill>
                <a:latin typeface="Times New Roman" panose="02020603050405020304" pitchFamily="18" charset="0"/>
                <a:cs typeface="Times New Roman" panose="02020603050405020304" pitchFamily="18" charset="0"/>
              </a:rPr>
              <a:t> Way to probe QGP’s transport properties</a:t>
            </a:r>
          </a:p>
        </p:txBody>
      </p:sp>
      <p:pic>
        <p:nvPicPr>
          <p:cNvPr id="20" name="Picture 19" descr="A picture containing decorated&#10;&#10;Description automatically generated">
            <a:extLst>
              <a:ext uri="{FF2B5EF4-FFF2-40B4-BE49-F238E27FC236}">
                <a16:creationId xmlns:a16="http://schemas.microsoft.com/office/drawing/2014/main" id="{F7B993C2-9249-6049-9088-6EAB70C702FD}"/>
              </a:ext>
            </a:extLst>
          </p:cNvPr>
          <p:cNvPicPr>
            <a:picLocks noChangeAspect="1"/>
          </p:cNvPicPr>
          <p:nvPr/>
        </p:nvPicPr>
        <p:blipFill>
          <a:blip r:embed="rId5"/>
          <a:stretch>
            <a:fillRect/>
          </a:stretch>
        </p:blipFill>
        <p:spPr>
          <a:xfrm>
            <a:off x="1368392" y="1251091"/>
            <a:ext cx="3980848" cy="3527401"/>
          </a:xfrm>
          <a:prstGeom prst="rect">
            <a:avLst/>
          </a:prstGeom>
        </p:spPr>
      </p:pic>
      <p:sp>
        <p:nvSpPr>
          <p:cNvPr id="6" name="TextBox 5">
            <a:extLst>
              <a:ext uri="{FF2B5EF4-FFF2-40B4-BE49-F238E27FC236}">
                <a16:creationId xmlns:a16="http://schemas.microsoft.com/office/drawing/2014/main" id="{DC769460-6FC0-E646-8560-664B58A7AE63}"/>
              </a:ext>
            </a:extLst>
          </p:cNvPr>
          <p:cNvSpPr txBox="1"/>
          <p:nvPr/>
        </p:nvSpPr>
        <p:spPr>
          <a:xfrm>
            <a:off x="9991827" y="710964"/>
            <a:ext cx="2047355" cy="307777"/>
          </a:xfrm>
          <a:prstGeom prst="rect">
            <a:avLst/>
          </a:prstGeom>
          <a:noFill/>
          <a:ln>
            <a:solidFill>
              <a:srgbClr val="FF0000"/>
            </a:solidFill>
          </a:ln>
        </p:spPr>
        <p:txBody>
          <a:bodyPr wrap="none" rtlCol="0">
            <a:spAutoFit/>
          </a:bodyPr>
          <a:lstStyle/>
          <a:p>
            <a:r>
              <a:rPr lang="en-US" sz="1400" b="1" dirty="0"/>
              <a:t>ALICE</a:t>
            </a:r>
            <a:r>
              <a:rPr lang="en-US" sz="1400" dirty="0"/>
              <a:t>, JHEP03 (2014) 013</a:t>
            </a:r>
          </a:p>
        </p:txBody>
      </p:sp>
      <p:sp>
        <p:nvSpPr>
          <p:cNvPr id="21" name="TextBox 20">
            <a:extLst>
              <a:ext uri="{FF2B5EF4-FFF2-40B4-BE49-F238E27FC236}">
                <a16:creationId xmlns:a16="http://schemas.microsoft.com/office/drawing/2014/main" id="{C84D3BC0-43A1-E744-AD66-3997CC2C2079}"/>
              </a:ext>
            </a:extLst>
          </p:cNvPr>
          <p:cNvSpPr txBox="1"/>
          <p:nvPr/>
        </p:nvSpPr>
        <p:spPr>
          <a:xfrm>
            <a:off x="-67874" y="-5767"/>
            <a:ext cx="6096000" cy="646331"/>
          </a:xfrm>
          <a:prstGeom prst="rect">
            <a:avLst/>
          </a:prstGeom>
          <a:noFill/>
        </p:spPr>
        <p:txBody>
          <a:bodyPr wrap="square" rtlCol="0">
            <a:spAutoFit/>
          </a:bodyPr>
          <a:lstStyle/>
          <a:p>
            <a:r>
              <a:rPr lang="en-US" sz="3600" b="1" dirty="0"/>
              <a:t>Jets in Heavy Ion Collisions</a:t>
            </a:r>
          </a:p>
        </p:txBody>
      </p:sp>
      <p:cxnSp>
        <p:nvCxnSpPr>
          <p:cNvPr id="25" name="Straight Connector 24">
            <a:extLst>
              <a:ext uri="{FF2B5EF4-FFF2-40B4-BE49-F238E27FC236}">
                <a16:creationId xmlns:a16="http://schemas.microsoft.com/office/drawing/2014/main" id="{055B618B-64F8-2B46-9EC1-7866C9D59090}"/>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2B0661F-F842-2C48-A9CA-3669152B7E5C}"/>
              </a:ext>
            </a:extLst>
          </p:cNvPr>
          <p:cNvSpPr txBox="1"/>
          <p:nvPr/>
        </p:nvSpPr>
        <p:spPr>
          <a:xfrm>
            <a:off x="4583214" y="5154964"/>
            <a:ext cx="3025572" cy="307777"/>
          </a:xfrm>
          <a:prstGeom prst="rect">
            <a:avLst/>
          </a:prstGeom>
          <a:noFill/>
          <a:ln>
            <a:solidFill>
              <a:srgbClr val="FF0000"/>
            </a:solidFill>
          </a:ln>
        </p:spPr>
        <p:txBody>
          <a:bodyPr wrap="none" rtlCol="0">
            <a:spAutoFit/>
          </a:bodyPr>
          <a:lstStyle/>
          <a:p>
            <a:r>
              <a:rPr lang="en-US" sz="1400" b="1" dirty="0">
                <a:cs typeface="Times New Roman" panose="02020603050405020304" pitchFamily="18" charset="0"/>
              </a:rPr>
              <a:t>FASTJET</a:t>
            </a:r>
            <a:r>
              <a:rPr lang="en-US" sz="1400" dirty="0">
                <a:cs typeface="Times New Roman" panose="02020603050405020304" pitchFamily="18" charset="0"/>
              </a:rPr>
              <a:t>, Phys. Lett. B 641 (2006) 57-61</a:t>
            </a:r>
          </a:p>
        </p:txBody>
      </p:sp>
      <p:sp>
        <p:nvSpPr>
          <p:cNvPr id="3" name="Footer Placeholder 2">
            <a:extLst>
              <a:ext uri="{FF2B5EF4-FFF2-40B4-BE49-F238E27FC236}">
                <a16:creationId xmlns:a16="http://schemas.microsoft.com/office/drawing/2014/main" id="{9D0DCE82-39A9-393E-406A-7F211B54025F}"/>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5" name="Date Placeholder 1">
            <a:extLst>
              <a:ext uri="{FF2B5EF4-FFF2-40B4-BE49-F238E27FC236}">
                <a16:creationId xmlns:a16="http://schemas.microsoft.com/office/drawing/2014/main" id="{FF3A6280-F95C-E75C-48F8-88D36427F3D9}"/>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1425502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7FE88ABB-71FA-8C45-A6D0-53D1DD7B014A}"/>
              </a:ext>
            </a:extLst>
          </p:cNvPr>
          <p:cNvPicPr>
            <a:picLocks noChangeAspect="1"/>
          </p:cNvPicPr>
          <p:nvPr/>
        </p:nvPicPr>
        <p:blipFill>
          <a:blip r:embed="rId3"/>
          <a:stretch>
            <a:fillRect/>
          </a:stretch>
        </p:blipFill>
        <p:spPr>
          <a:xfrm rot="5400000">
            <a:off x="7599554" y="1620507"/>
            <a:ext cx="4068554" cy="5081212"/>
          </a:xfrm>
          <a:prstGeom prst="rect">
            <a:avLst/>
          </a:prstGeom>
        </p:spPr>
      </p:pic>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20</a:t>
            </a:fld>
            <a:endParaRPr lang="en-US" dirty="0">
              <a:solidFill>
                <a:schemeClr val="tx1"/>
              </a:solidFill>
            </a:endParaRPr>
          </a:p>
        </p:txBody>
      </p:sp>
      <p:sp>
        <p:nvSpPr>
          <p:cNvPr id="5" name="TextBox 4">
            <a:extLst>
              <a:ext uri="{FF2B5EF4-FFF2-40B4-BE49-F238E27FC236}">
                <a16:creationId xmlns:a16="http://schemas.microsoft.com/office/drawing/2014/main" id="{24BF99CB-2DF3-DA4B-88D5-B3D556381C8A}"/>
              </a:ext>
            </a:extLst>
          </p:cNvPr>
          <p:cNvSpPr txBox="1"/>
          <p:nvPr/>
        </p:nvSpPr>
        <p:spPr>
          <a:xfrm>
            <a:off x="0" y="-5767"/>
            <a:ext cx="6096000" cy="646331"/>
          </a:xfrm>
          <a:prstGeom prst="rect">
            <a:avLst/>
          </a:prstGeom>
          <a:noFill/>
        </p:spPr>
        <p:txBody>
          <a:bodyPr wrap="square" rtlCol="0">
            <a:spAutoFit/>
          </a:bodyPr>
          <a:lstStyle/>
          <a:p>
            <a:r>
              <a:rPr lang="en-US" sz="3600" b="1" dirty="0"/>
              <a:t>D</a:t>
            </a:r>
            <a:r>
              <a:rPr lang="en-US" sz="3600" b="1" baseline="30000" dirty="0"/>
              <a:t>0</a:t>
            </a:r>
            <a:r>
              <a:rPr lang="en-US" sz="3600" b="1" dirty="0"/>
              <a:t>-Jet Yield Extraction</a:t>
            </a:r>
          </a:p>
        </p:txBody>
      </p:sp>
      <p:pic>
        <p:nvPicPr>
          <p:cNvPr id="16" name="Picture 2">
            <a:extLst>
              <a:ext uri="{FF2B5EF4-FFF2-40B4-BE49-F238E27FC236}">
                <a16:creationId xmlns:a16="http://schemas.microsoft.com/office/drawing/2014/main" id="{74B69B4C-7537-A44F-937F-1F47A1379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957F78-45BF-6D4B-A2EC-40C10C2B097F}"/>
                  </a:ext>
                </a:extLst>
              </p:cNvPr>
              <p:cNvSpPr txBox="1"/>
              <p:nvPr/>
            </p:nvSpPr>
            <p:spPr>
              <a:xfrm>
                <a:off x="79407" y="1108224"/>
                <a:ext cx="8287653" cy="174310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Native class in </a:t>
                </a:r>
                <a:r>
                  <a:rPr lang="en-US" dirty="0" err="1">
                    <a:solidFill>
                      <a:srgbClr val="000000"/>
                    </a:solidFill>
                    <a:latin typeface="Times New Roman" panose="02020603050405020304" pitchFamily="18" charset="0"/>
                    <a:cs typeface="Times New Roman" panose="02020603050405020304" pitchFamily="18" charset="0"/>
                  </a:rPr>
                  <a:t>RooStats</a:t>
                </a:r>
                <a:r>
                  <a:rPr lang="en-US" dirty="0">
                    <a:solidFill>
                      <a:srgbClr val="000000"/>
                    </a:solidFill>
                    <a:latin typeface="Times New Roman" panose="02020603050405020304" pitchFamily="18" charset="0"/>
                    <a:cs typeface="Times New Roman" panose="02020603050405020304" pitchFamily="18" charset="0"/>
                  </a:rPr>
                  <a:t>, and widely used in HEP</a:t>
                </a:r>
              </a:p>
              <a:p>
                <a:pPr marL="285750" indent="-285750">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Unbinned</a:t>
                </a:r>
                <a:r>
                  <a:rPr lang="en-US" dirty="0">
                    <a:latin typeface="Times New Roman" panose="02020603050405020304" pitchFamily="18" charset="0"/>
                    <a:cs typeface="Times New Roman" panose="02020603050405020304" pitchFamily="18" charset="0"/>
                  </a:rPr>
                  <a:t> maximum likelihood fit to invariant mass integrated over all kinematics</a:t>
                </a:r>
              </a:p>
              <a:p>
                <a:pPr marL="285750" indent="-285750">
                  <a:lnSpc>
                    <a:spcPct val="150000"/>
                  </a:lnSpc>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𝑝</m:t>
                        </m:r>
                      </m:e>
                      <m:sub>
                        <m:r>
                          <m:rPr>
                            <m:sty m:val="p"/>
                          </m:rPr>
                          <a:rPr lang="en-US" b="0" i="0" dirty="0" smtClean="0">
                            <a:latin typeface="Cambria Math" panose="02040503050406030204" pitchFamily="18" charset="0"/>
                          </a:rPr>
                          <m:t>T</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jet</m:t>
                        </m:r>
                      </m:sub>
                    </m:sSub>
                  </m:oMath>
                </a14:m>
                <a:r>
                  <a:rPr lang="en-US" dirty="0">
                    <a:latin typeface="Times New Roman" panose="02020603050405020304" pitchFamily="18" charset="0"/>
                    <a:cs typeface="Times New Roman" panose="02020603050405020304" pitchFamily="18" charset="0"/>
                  </a:rPr>
                  <a:t> and radial distributions with all 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-tagged jet candidates using </a:t>
                </a:r>
                <a:r>
                  <a:rPr lang="en-US" dirty="0" err="1">
                    <a:latin typeface="Times New Roman" panose="02020603050405020304" pitchFamily="18" charset="0"/>
                    <a:cs typeface="Times New Roman" panose="02020603050405020304" pitchFamily="18" charset="0"/>
                  </a:rPr>
                  <a:t>sWeights</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Easy to include reconstruction efficiencies versus 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kinematics </a:t>
                </a:r>
              </a:p>
            </p:txBody>
          </p:sp>
        </mc:Choice>
        <mc:Fallback xmlns="">
          <p:sp>
            <p:nvSpPr>
              <p:cNvPr id="22" name="TextBox 21">
                <a:extLst>
                  <a:ext uri="{FF2B5EF4-FFF2-40B4-BE49-F238E27FC236}">
                    <a16:creationId xmlns:a16="http://schemas.microsoft.com/office/drawing/2014/main" id="{FC957F78-45BF-6D4B-A2EC-40C10C2B097F}"/>
                  </a:ext>
                </a:extLst>
              </p:cNvPr>
              <p:cNvSpPr txBox="1">
                <a:spLocks noRot="1" noChangeAspect="1" noMove="1" noResize="1" noEditPoints="1" noAdjustHandles="1" noChangeArrowheads="1" noChangeShapeType="1" noTextEdit="1"/>
              </p:cNvSpPr>
              <p:nvPr/>
            </p:nvSpPr>
            <p:spPr>
              <a:xfrm>
                <a:off x="79407" y="1108224"/>
                <a:ext cx="8287653" cy="1743106"/>
              </a:xfrm>
              <a:prstGeom prst="rect">
                <a:avLst/>
              </a:prstGeom>
              <a:blipFill>
                <a:blip r:embed="rId5"/>
                <a:stretch>
                  <a:fillRect l="-459" b="-4348"/>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CA11916D-C694-E545-86C9-EE717FAA8126}"/>
              </a:ext>
            </a:extLst>
          </p:cNvPr>
          <p:cNvSpPr txBox="1"/>
          <p:nvPr/>
        </p:nvSpPr>
        <p:spPr>
          <a:xfrm>
            <a:off x="298961" y="3841697"/>
            <a:ext cx="4333943" cy="1323439"/>
          </a:xfrm>
          <a:prstGeom prst="rect">
            <a:avLst/>
          </a:prstGeom>
          <a:noFill/>
        </p:spPr>
        <p:txBody>
          <a:bodyPr wrap="none" rtlCol="0">
            <a:spAutoFit/>
          </a:bodyPr>
          <a:lstStyle/>
          <a:p>
            <a:pPr defTabSz="1810968">
              <a:defRPr sz="2000" u="sng">
                <a:solidFill>
                  <a:srgbClr val="535353"/>
                </a:solidFill>
                <a:latin typeface="CMU Serif Roman"/>
                <a:ea typeface="CMU Serif Roman"/>
                <a:cs typeface="CMU Serif Roman"/>
                <a:sym typeface="CMU Serif Roman"/>
              </a:defRPr>
            </a:pP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Unbinned</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max. likelihood fit</a:t>
            </a:r>
          </a:p>
          <a:p>
            <a:pPr defTabSz="1810968">
              <a:defRPr sz="2000">
                <a:latin typeface="CMU Serif Roman"/>
                <a:ea typeface="CMU Serif Roman"/>
                <a:cs typeface="CMU Serif Roman"/>
                <a:sym typeface="CMU Serif Roman"/>
              </a:defRPr>
            </a:pPr>
            <a:r>
              <a:rPr lang="en-US" sz="1600" i="1" dirty="0">
                <a:solidFill>
                  <a:srgbClr val="FF0000"/>
                </a:solidFill>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 = </a:t>
            </a:r>
            <a:r>
              <a:rPr lang="en-US" sz="1600" i="1" dirty="0">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fit component(sig/</a:t>
            </a:r>
            <a:r>
              <a:rPr lang="en-US" sz="1600" dirty="0" err="1">
                <a:latin typeface="Times New Roman" panose="02020603050405020304" pitchFamily="18" charset="0"/>
                <a:cs typeface="Times New Roman" panose="02020603050405020304" pitchFamily="18" charset="0"/>
              </a:rPr>
              <a:t>bkg</a:t>
            </a:r>
            <a:r>
              <a:rPr lang="en-US" sz="1600" dirty="0">
                <a:latin typeface="Times New Roman" panose="02020603050405020304" pitchFamily="18" charset="0"/>
                <a:cs typeface="Times New Roman" panose="02020603050405020304" pitchFamily="18" charset="0"/>
              </a:rPr>
              <a:t>) </a:t>
            </a:r>
          </a:p>
          <a:p>
            <a:pPr defTabSz="1810968">
              <a:defRPr sz="2000">
                <a:latin typeface="CMU Serif Roman"/>
                <a:ea typeface="CMU Serif Roman"/>
                <a:cs typeface="CMU Serif Roman"/>
                <a:sym typeface="CMU Serif Roman"/>
              </a:defRPr>
            </a:pPr>
            <a:r>
              <a:rPr lang="en-US" sz="1600" i="1" dirty="0" err="1">
                <a:solidFill>
                  <a:srgbClr val="FF0000"/>
                </a:solidFill>
                <a:latin typeface="Times New Roman" panose="02020603050405020304" pitchFamily="18" charset="0"/>
                <a:cs typeface="Times New Roman" panose="02020603050405020304" pitchFamily="18" charset="0"/>
              </a:rPr>
              <a:t>N</a:t>
            </a:r>
            <a:r>
              <a:rPr lang="en-US" sz="1600" i="1" baseline="-5999" dirty="0" err="1">
                <a:solidFill>
                  <a:srgbClr val="FF0000"/>
                </a:solidFill>
                <a:latin typeface="Times New Roman" panose="02020603050405020304" pitchFamily="18" charset="0"/>
                <a:cs typeface="Times New Roman" panose="02020603050405020304" pitchFamily="18" charset="0"/>
              </a:rPr>
              <a:t>k</a:t>
            </a:r>
            <a:r>
              <a:rPr lang="en-US" sz="1600" i="1" baseline="-5999"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k</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yield (T=2)</a:t>
            </a:r>
          </a:p>
          <a:p>
            <a:pPr defTabSz="1810968">
              <a:defRPr sz="2000">
                <a:latin typeface="CMU Serif Roman"/>
                <a:ea typeface="CMU Serif Roman"/>
                <a:cs typeface="CMU Serif Roman"/>
                <a:sym typeface="CMU Serif Roman"/>
              </a:defRPr>
            </a:pPr>
            <a:r>
              <a:rPr lang="en-US" sz="1600" i="1" dirty="0" err="1">
                <a:solidFill>
                  <a:srgbClr val="FF0000"/>
                </a:solidFill>
                <a:latin typeface="Times New Roman" panose="02020603050405020304" pitchFamily="18" charset="0"/>
                <a:cs typeface="Times New Roman" panose="02020603050405020304" pitchFamily="18" charset="0"/>
              </a:rPr>
              <a:t>f</a:t>
            </a:r>
            <a:r>
              <a:rPr lang="en-US" sz="1600" i="1" baseline="-5999" dirty="0" err="1">
                <a:solidFill>
                  <a:srgbClr val="FF0000"/>
                </a:solidFill>
                <a:latin typeface="Times New Roman" panose="02020603050405020304" pitchFamily="18" charset="0"/>
                <a:cs typeface="Times New Roman" panose="02020603050405020304" pitchFamily="18" charset="0"/>
              </a:rPr>
              <a:t>k</a:t>
            </a:r>
            <a:r>
              <a:rPr lang="en-US" sz="1600" dirty="0">
                <a:solidFill>
                  <a:srgbClr val="FF0000"/>
                </a:solidFill>
                <a:latin typeface="Times New Roman" panose="02020603050405020304" pitchFamily="18" charset="0"/>
                <a:cs typeface="Times New Roman" panose="02020603050405020304" pitchFamily="18" charset="0"/>
              </a:rPr>
              <a:t>(</a:t>
            </a:r>
            <a:r>
              <a:rPr lang="en-US" sz="1600" i="1" dirty="0" err="1">
                <a:solidFill>
                  <a:srgbClr val="FF0000"/>
                </a:solidFill>
                <a:latin typeface="Times New Roman" panose="02020603050405020304" pitchFamily="18" charset="0"/>
                <a:cs typeface="Times New Roman" panose="02020603050405020304" pitchFamily="18" charset="0"/>
              </a:rPr>
              <a:t>m</a:t>
            </a:r>
            <a:r>
              <a:rPr lang="en-US" sz="1600" i="1" baseline="-5999" dirty="0" err="1">
                <a:solidFill>
                  <a:srgbClr val="FF0000"/>
                </a:solidFill>
                <a:latin typeface="Times New Roman" panose="02020603050405020304" pitchFamily="18" charset="0"/>
                <a:cs typeface="Times New Roman" panose="02020603050405020304" pitchFamily="18" charset="0"/>
              </a:rPr>
              <a:t>K</a:t>
            </a:r>
            <a:r>
              <a:rPr lang="el-GR" sz="1600" i="1" baseline="-5999" dirty="0">
                <a:solidFill>
                  <a:srgbClr val="FF0000"/>
                </a:solidFill>
                <a:latin typeface="Times New Roman" panose="02020603050405020304" pitchFamily="18" charset="0"/>
                <a:cs typeface="Times New Roman" panose="02020603050405020304" pitchFamily="18" charset="0"/>
              </a:rPr>
              <a:t>π,</a:t>
            </a:r>
            <a:r>
              <a:rPr lang="en-US" sz="1600" i="1" baseline="-5999" dirty="0" err="1">
                <a:solidFill>
                  <a:srgbClr val="FF0000"/>
                </a:solidFill>
                <a:latin typeface="Times New Roman" panose="02020603050405020304" pitchFamily="18" charset="0"/>
                <a:cs typeface="Times New Roman" panose="02020603050405020304" pitchFamily="18" charset="0"/>
              </a:rPr>
              <a:t>i</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per-event PDF value with </a:t>
            </a:r>
            <a:r>
              <a:rPr lang="en-US" sz="1600" i="1" dirty="0">
                <a:latin typeface="Times New Roman" panose="02020603050405020304" pitchFamily="18" charset="0"/>
                <a:cs typeface="Times New Roman" panose="02020603050405020304" pitchFamily="18" charset="0"/>
              </a:rPr>
              <a:t>k</a:t>
            </a:r>
            <a:r>
              <a:rPr lang="en-US" sz="1600" baseline="30000" dirty="0">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hypothesis</a:t>
            </a:r>
          </a:p>
          <a:p>
            <a:pPr defTabSz="1810968">
              <a:defRPr sz="2000">
                <a:latin typeface="CMU Serif Roman"/>
                <a:ea typeface="CMU Serif Roman"/>
                <a:cs typeface="CMU Serif Roman"/>
                <a:sym typeface="CMU Serif Roman"/>
              </a:defRPr>
            </a:pPr>
            <a:r>
              <a:rPr lang="en-US" sz="1600" dirty="0">
                <a:solidFill>
                  <a:srgbClr val="FF0000"/>
                </a:solidFill>
                <a:latin typeface="Times New Roman" panose="02020603050405020304" pitchFamily="18" charset="0"/>
                <a:cs typeface="Times New Roman" panose="02020603050405020304" pitchFamily="18" charset="0"/>
              </a:rPr>
              <a:t>V</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cov</a:t>
            </a:r>
            <a:r>
              <a:rPr lang="en-US" sz="1600" dirty="0">
                <a:latin typeface="Times New Roman" panose="02020603050405020304" pitchFamily="18" charset="0"/>
                <a:cs typeface="Times New Roman" panose="02020603050405020304" pitchFamily="18" charset="0"/>
              </a:rPr>
              <a:t>. matrix</a:t>
            </a:r>
          </a:p>
        </p:txBody>
      </p:sp>
      <p:sp>
        <p:nvSpPr>
          <p:cNvPr id="33" name="TextBox 32">
            <a:extLst>
              <a:ext uri="{FF2B5EF4-FFF2-40B4-BE49-F238E27FC236}">
                <a16:creationId xmlns:a16="http://schemas.microsoft.com/office/drawing/2014/main" id="{6B0A6E69-F73F-7242-8D4C-487B3F3614FC}"/>
              </a:ext>
            </a:extLst>
          </p:cNvPr>
          <p:cNvSpPr txBox="1"/>
          <p:nvPr/>
        </p:nvSpPr>
        <p:spPr>
          <a:xfrm>
            <a:off x="298961" y="5221545"/>
            <a:ext cx="2113399" cy="369332"/>
          </a:xfrm>
          <a:prstGeom prst="rect">
            <a:avLst/>
          </a:prstGeom>
          <a:noFill/>
        </p:spPr>
        <p:txBody>
          <a:bodyPr wrap="none" rtlCol="0">
            <a:spAutoFit/>
          </a:bodyPr>
          <a:lstStyle/>
          <a:p>
            <a:r>
              <a:rPr lang="en-US" dirty="0"/>
              <a:t>Efficiency Correction</a:t>
            </a:r>
          </a:p>
        </p:txBody>
      </p:sp>
      <p:cxnSp>
        <p:nvCxnSpPr>
          <p:cNvPr id="34" name="Straight Arrow Connector 33">
            <a:extLst>
              <a:ext uri="{FF2B5EF4-FFF2-40B4-BE49-F238E27FC236}">
                <a16:creationId xmlns:a16="http://schemas.microsoft.com/office/drawing/2014/main" id="{E6BF7D7D-B189-0047-AA99-84CD14E961FA}"/>
              </a:ext>
            </a:extLst>
          </p:cNvPr>
          <p:cNvCxnSpPr/>
          <p:nvPr/>
        </p:nvCxnSpPr>
        <p:spPr>
          <a:xfrm flipV="1">
            <a:off x="2412360" y="5403323"/>
            <a:ext cx="695062"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67A3F851-EA6A-1240-8607-35B8E6FB968E}"/>
              </a:ext>
            </a:extLst>
          </p:cNvPr>
          <p:cNvPicPr>
            <a:picLocks noChangeAspect="1"/>
          </p:cNvPicPr>
          <p:nvPr/>
        </p:nvPicPr>
        <p:blipFill rotWithShape="1">
          <a:blip r:embed="rId6"/>
          <a:srcRect t="10979"/>
          <a:stretch/>
        </p:blipFill>
        <p:spPr>
          <a:xfrm>
            <a:off x="10749280" y="0"/>
            <a:ext cx="1442720" cy="1900293"/>
          </a:xfrm>
          <a:prstGeom prst="rect">
            <a:avLst/>
          </a:prstGeom>
        </p:spPr>
      </p:pic>
      <p:pic>
        <p:nvPicPr>
          <p:cNvPr id="65" name="Picture 64">
            <a:extLst>
              <a:ext uri="{FF2B5EF4-FFF2-40B4-BE49-F238E27FC236}">
                <a16:creationId xmlns:a16="http://schemas.microsoft.com/office/drawing/2014/main" id="{5680CBFE-8DBA-AC49-BA03-50B9AC5A20A2}"/>
              </a:ext>
            </a:extLst>
          </p:cNvPr>
          <p:cNvPicPr>
            <a:picLocks noChangeAspect="1"/>
          </p:cNvPicPr>
          <p:nvPr/>
        </p:nvPicPr>
        <p:blipFill>
          <a:blip r:embed="rId7"/>
          <a:srcRect/>
          <a:stretch/>
        </p:blipFill>
        <p:spPr>
          <a:xfrm>
            <a:off x="109288" y="737058"/>
            <a:ext cx="923192" cy="342900"/>
          </a:xfrm>
          <a:prstGeom prst="rect">
            <a:avLst/>
          </a:prstGeom>
        </p:spPr>
      </p:pic>
      <p:sp>
        <p:nvSpPr>
          <p:cNvPr id="66" name="Rectangle 65">
            <a:extLst>
              <a:ext uri="{FF2B5EF4-FFF2-40B4-BE49-F238E27FC236}">
                <a16:creationId xmlns:a16="http://schemas.microsoft.com/office/drawing/2014/main" id="{33F74262-10BD-7B4D-8762-908D320BC26A}"/>
              </a:ext>
            </a:extLst>
          </p:cNvPr>
          <p:cNvSpPr/>
          <p:nvPr/>
        </p:nvSpPr>
        <p:spPr>
          <a:xfrm>
            <a:off x="3359120" y="723842"/>
            <a:ext cx="4686091" cy="369332"/>
          </a:xfrm>
          <a:prstGeom prst="rect">
            <a:avLst/>
          </a:prstGeom>
          <a:ln>
            <a:solidFill>
              <a:srgbClr val="FF0000"/>
            </a:solidFill>
          </a:ln>
        </p:spPr>
        <p:txBody>
          <a:bodyPr wrap="none">
            <a:spAutoFit/>
          </a:bodyPr>
          <a:lstStyle/>
          <a:p>
            <a:r>
              <a:rPr lang="en-US" dirty="0" err="1"/>
              <a:t>Nucl</a:t>
            </a:r>
            <a:r>
              <a:rPr lang="en-US" dirty="0"/>
              <a:t>. </a:t>
            </a:r>
            <a:r>
              <a:rPr lang="en-US" dirty="0" err="1"/>
              <a:t>Instrum</a:t>
            </a:r>
            <a:r>
              <a:rPr lang="en-US" dirty="0"/>
              <a:t>. Methods Phys. Res., A (2005) 555</a:t>
            </a:r>
          </a:p>
        </p:txBody>
      </p:sp>
      <p:pic>
        <p:nvPicPr>
          <p:cNvPr id="70" name="Picture 69" descr="Shape&#10;&#10;Description automatically generated with medium confidence">
            <a:extLst>
              <a:ext uri="{FF2B5EF4-FFF2-40B4-BE49-F238E27FC236}">
                <a16:creationId xmlns:a16="http://schemas.microsoft.com/office/drawing/2014/main" id="{8BCC2B56-3D38-2141-92EB-373097D96A43}"/>
              </a:ext>
            </a:extLst>
          </p:cNvPr>
          <p:cNvPicPr>
            <a:picLocks noChangeAspect="1"/>
          </p:cNvPicPr>
          <p:nvPr/>
        </p:nvPicPr>
        <p:blipFill>
          <a:blip r:embed="rId8"/>
          <a:stretch>
            <a:fillRect/>
          </a:stretch>
        </p:blipFill>
        <p:spPr>
          <a:xfrm>
            <a:off x="1014219" y="2818382"/>
            <a:ext cx="4447792" cy="950976"/>
          </a:xfrm>
          <a:prstGeom prst="rect">
            <a:avLst/>
          </a:prstGeom>
          <a:ln>
            <a:solidFill>
              <a:srgbClr val="FF0000"/>
            </a:solidFill>
          </a:ln>
        </p:spPr>
      </p:pic>
      <p:pic>
        <p:nvPicPr>
          <p:cNvPr id="72" name="Picture 71" descr="Shape&#10;&#10;Description automatically generated with medium confidence">
            <a:extLst>
              <a:ext uri="{FF2B5EF4-FFF2-40B4-BE49-F238E27FC236}">
                <a16:creationId xmlns:a16="http://schemas.microsoft.com/office/drawing/2014/main" id="{DF8838FD-81C4-D04A-A1C5-E09CFCF4A8EC}"/>
              </a:ext>
            </a:extLst>
          </p:cNvPr>
          <p:cNvPicPr>
            <a:picLocks noChangeAspect="1"/>
          </p:cNvPicPr>
          <p:nvPr/>
        </p:nvPicPr>
        <p:blipFill>
          <a:blip r:embed="rId9"/>
          <a:stretch>
            <a:fillRect/>
          </a:stretch>
        </p:blipFill>
        <p:spPr>
          <a:xfrm>
            <a:off x="3359120" y="5066662"/>
            <a:ext cx="2914922" cy="625206"/>
          </a:xfrm>
          <a:prstGeom prst="rect">
            <a:avLst/>
          </a:prstGeom>
          <a:ln>
            <a:solidFill>
              <a:srgbClr val="FF0000"/>
            </a:solidFill>
          </a:ln>
        </p:spPr>
      </p:pic>
      <p:cxnSp>
        <p:nvCxnSpPr>
          <p:cNvPr id="81" name="Straight Connector 80">
            <a:extLst>
              <a:ext uri="{FF2B5EF4-FFF2-40B4-BE49-F238E27FC236}">
                <a16:creationId xmlns:a16="http://schemas.microsoft.com/office/drawing/2014/main" id="{6CA5697D-24A8-E24F-9B17-DAAA1CB2F49F}"/>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8A1603-203C-EB41-BFE3-A97B1D4A0461}"/>
              </a:ext>
            </a:extLst>
          </p:cNvPr>
          <p:cNvSpPr txBox="1"/>
          <p:nvPr/>
        </p:nvSpPr>
        <p:spPr>
          <a:xfrm>
            <a:off x="8403144" y="2449050"/>
            <a:ext cx="714426"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STAR</a:t>
            </a:r>
          </a:p>
        </p:txBody>
      </p:sp>
      <p:sp>
        <p:nvSpPr>
          <p:cNvPr id="6" name="Footer Placeholder 2">
            <a:extLst>
              <a:ext uri="{FF2B5EF4-FFF2-40B4-BE49-F238E27FC236}">
                <a16:creationId xmlns:a16="http://schemas.microsoft.com/office/drawing/2014/main" id="{FB9C1CC9-C562-21C8-E8CD-41A10CA6A3E0}"/>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7" name="Date Placeholder 1">
            <a:extLst>
              <a:ext uri="{FF2B5EF4-FFF2-40B4-BE49-F238E27FC236}">
                <a16:creationId xmlns:a16="http://schemas.microsoft.com/office/drawing/2014/main" id="{0F685D1F-BA74-6B8D-5C02-CD31452F6E4F}"/>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116759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A110FE3-8B43-7146-8124-DE75ABC43A51}"/>
              </a:ext>
            </a:extLst>
          </p:cNvPr>
          <p:cNvPicPr>
            <a:picLocks noChangeAspect="1"/>
          </p:cNvPicPr>
          <p:nvPr/>
        </p:nvPicPr>
        <p:blipFill>
          <a:blip r:embed="rId2"/>
          <a:srcRect/>
          <a:stretch/>
        </p:blipFill>
        <p:spPr>
          <a:xfrm rot="5400000">
            <a:off x="1199562" y="668198"/>
            <a:ext cx="4254881" cy="4378434"/>
          </a:xfrm>
          <a:prstGeom prst="rect">
            <a:avLst/>
          </a:prstGeom>
        </p:spPr>
      </p:pic>
      <p:pic>
        <p:nvPicPr>
          <p:cNvPr id="27" name="Picture 26">
            <a:extLst>
              <a:ext uri="{FF2B5EF4-FFF2-40B4-BE49-F238E27FC236}">
                <a16:creationId xmlns:a16="http://schemas.microsoft.com/office/drawing/2014/main" id="{E23E57DE-1B85-5249-B186-B2E405EDECFF}"/>
              </a:ext>
            </a:extLst>
          </p:cNvPr>
          <p:cNvPicPr>
            <a:picLocks noChangeAspect="1"/>
          </p:cNvPicPr>
          <p:nvPr/>
        </p:nvPicPr>
        <p:blipFill>
          <a:blip r:embed="rId3"/>
          <a:srcRect/>
          <a:stretch/>
        </p:blipFill>
        <p:spPr>
          <a:xfrm rot="5400000">
            <a:off x="2299962" y="3200704"/>
            <a:ext cx="2054080" cy="437843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4FA603-5016-0640-B8C7-E3F994F04813}"/>
                  </a:ext>
                </a:extLst>
              </p:cNvPr>
              <p:cNvSpPr txBox="1"/>
              <p:nvPr/>
            </p:nvSpPr>
            <p:spPr>
              <a:xfrm>
                <a:off x="1903357" y="3296556"/>
                <a:ext cx="1741063" cy="811954"/>
              </a:xfrm>
              <a:prstGeom prst="rect">
                <a:avLst/>
              </a:prstGeom>
              <a:noFill/>
              <a:ln>
                <a:no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pPr/>
                <a14:m>
                  <m:oMathPara xmlns:m="http://schemas.openxmlformats.org/officeDocument/2006/math">
                    <m:oMathParaPr>
                      <m:jc m:val="left"/>
                    </m:oMathParaPr>
                    <m:oMath xmlns:m="http://schemas.openxmlformats.org/officeDocument/2006/math">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𝜂</m:t>
                              </m:r>
                            </m:e>
                            <m:sub>
                              <m:r>
                                <m:rPr>
                                  <m:sty m:val="p"/>
                                </m:rPr>
                                <a:rPr lang="en-US" sz="1100">
                                  <a:latin typeface="Cambria Math" panose="02040503050406030204" pitchFamily="18" charset="0"/>
                                </a:rPr>
                                <m:t>jet</m:t>
                              </m:r>
                            </m:sub>
                          </m:sSub>
                        </m:e>
                      </m:d>
                      <m:r>
                        <a:rPr lang="en-US" sz="1100" i="1">
                          <a:latin typeface="Cambria Math" panose="02040503050406030204" pitchFamily="18" charset="0"/>
                        </a:rPr>
                        <m:t>&lt;0.6</m:t>
                      </m:r>
                    </m:oMath>
                  </m:oMathPara>
                </a14:m>
                <a:endParaRPr lang="en-US" sz="11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i="1">
                            <a:latin typeface="Cambria Math" panose="02040503050406030204" pitchFamily="18" charset="0"/>
                          </a:rPr>
                          <m:t>,</m:t>
                        </m:r>
                        <m:r>
                          <m:rPr>
                            <m:sty m:val="p"/>
                          </m:rPr>
                          <a:rPr lang="en-US" sz="1100">
                            <a:latin typeface="Cambria Math" panose="02040503050406030204" pitchFamily="18" charset="0"/>
                          </a:rPr>
                          <m:t>const</m:t>
                        </m:r>
                      </m:sub>
                    </m:sSub>
                    <m:r>
                      <a:rPr lang="en-US" sz="1100" i="1">
                        <a:latin typeface="Cambria Math" panose="02040503050406030204" pitchFamily="18" charset="0"/>
                      </a:rPr>
                      <m:t>&gt;0.2</m:t>
                    </m:r>
                  </m:oMath>
                </a14:m>
                <a:r>
                  <a:rPr lang="en-US" sz="1100" dirty="0">
                    <a:latin typeface="Times New Roman" panose="02020603050405020304" pitchFamily="18" charset="0"/>
                    <a:cs typeface="Times New Roman" panose="02020603050405020304" pitchFamily="18" charset="0"/>
                  </a:rPr>
                  <a:t> GeV/</a:t>
                </a:r>
                <a:r>
                  <a:rPr lang="en-US" sz="1100" i="1" dirty="0">
                    <a:latin typeface="Times New Roman" panose="02020603050405020304" pitchFamily="18" charset="0"/>
                    <a:cs typeface="Times New Roman" panose="02020603050405020304" pitchFamily="18" charset="0"/>
                  </a:rPr>
                  <a:t>c</a:t>
                </a: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a:latin typeface="Cambria Math" panose="02040503050406030204" pitchFamily="18" charset="0"/>
                          </a:rPr>
                          <m:t>, </m:t>
                        </m:r>
                        <m:r>
                          <m:rPr>
                            <m:sty m:val="p"/>
                          </m:rPr>
                          <a:rPr lang="en-US" sz="1100">
                            <a:latin typeface="Cambria Math" panose="02040503050406030204" pitchFamily="18" charset="0"/>
                          </a:rPr>
                          <m:t>Kπ</m:t>
                        </m:r>
                        <m:r>
                          <a:rPr lang="en-US" sz="110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&gt; 5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FD4FA603-5016-0640-B8C7-E3F994F04813}"/>
                  </a:ext>
                </a:extLst>
              </p:cNvPr>
              <p:cNvSpPr txBox="1">
                <a:spLocks noRot="1" noChangeAspect="1" noMove="1" noResize="1" noEditPoints="1" noAdjustHandles="1" noChangeArrowheads="1" noChangeShapeType="1" noTextEdit="1"/>
              </p:cNvSpPr>
              <p:nvPr/>
            </p:nvSpPr>
            <p:spPr>
              <a:xfrm>
                <a:off x="1903357" y="3296556"/>
                <a:ext cx="1741063" cy="811954"/>
              </a:xfrm>
              <a:prstGeom prst="rect">
                <a:avLst/>
              </a:prstGeom>
              <a:blipFill>
                <a:blip r:embed="rId4"/>
                <a:stretch>
                  <a:fillRect b="-3077"/>
                </a:stretch>
              </a:blipFill>
              <a:ln>
                <a:noFill/>
              </a:ln>
            </p:spPr>
            <p:txBody>
              <a:bodyPr/>
              <a:lstStyle/>
              <a:p>
                <a:r>
                  <a:rPr lang="en-US">
                    <a:noFill/>
                  </a:rPr>
                  <a:t> </a:t>
                </a:r>
              </a:p>
            </p:txBody>
          </p:sp>
        </mc:Fallback>
      </mc:AlternateContent>
      <p:sp>
        <p:nvSpPr>
          <p:cNvPr id="3" name="Slide Number Placeholder 3">
            <a:extLst>
              <a:ext uri="{FF2B5EF4-FFF2-40B4-BE49-F238E27FC236}">
                <a16:creationId xmlns:a16="http://schemas.microsoft.com/office/drawing/2014/main" id="{BB762278-E634-B441-A639-9C17BC9DA654}"/>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21</a:t>
            </a:fld>
            <a:endParaRPr lang="en-US" dirty="0">
              <a:solidFill>
                <a:schemeClr val="tx1"/>
              </a:solidFill>
            </a:endParaRPr>
          </a:p>
        </p:txBody>
      </p:sp>
      <p:sp>
        <p:nvSpPr>
          <p:cNvPr id="4" name="TextBox 3">
            <a:extLst>
              <a:ext uri="{FF2B5EF4-FFF2-40B4-BE49-F238E27FC236}">
                <a16:creationId xmlns:a16="http://schemas.microsoft.com/office/drawing/2014/main" id="{B308ECA8-9182-2E42-8817-7487304D28E8}"/>
              </a:ext>
            </a:extLst>
          </p:cNvPr>
          <p:cNvSpPr txBox="1"/>
          <p:nvPr/>
        </p:nvSpPr>
        <p:spPr>
          <a:xfrm>
            <a:off x="0" y="-7272"/>
            <a:ext cx="9445083" cy="646331"/>
          </a:xfrm>
          <a:prstGeom prst="rect">
            <a:avLst/>
          </a:prstGeom>
          <a:noFill/>
        </p:spPr>
        <p:txBody>
          <a:bodyPr wrap="square" rtlCol="0">
            <a:spAutoFit/>
          </a:bodyPr>
          <a:lstStyle/>
          <a:p>
            <a:r>
              <a:rPr lang="en-US" sz="3600" b="1" dirty="0"/>
              <a:t>Closures For Unfolding</a:t>
            </a:r>
          </a:p>
        </p:txBody>
      </p:sp>
      <p:pic>
        <p:nvPicPr>
          <p:cNvPr id="5" name="Picture 2">
            <a:extLst>
              <a:ext uri="{FF2B5EF4-FFF2-40B4-BE49-F238E27FC236}">
                <a16:creationId xmlns:a16="http://schemas.microsoft.com/office/drawing/2014/main" id="{6C7CD7A2-41FC-9246-A08A-D78CB386E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8567C6C-A88B-FE4D-9BF8-6FBAB77EB09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5F3FB4-844A-0941-A531-A562431319FE}"/>
              </a:ext>
            </a:extLst>
          </p:cNvPr>
          <p:cNvSpPr txBox="1"/>
          <p:nvPr/>
        </p:nvSpPr>
        <p:spPr>
          <a:xfrm>
            <a:off x="1903357" y="1207822"/>
            <a:ext cx="963662" cy="307777"/>
          </a:xfrm>
          <a:prstGeom prst="rect">
            <a:avLst/>
          </a:prstGeom>
          <a:noFill/>
        </p:spPr>
        <p:txBody>
          <a:bodyPr wrap="square" rtlCol="0">
            <a:spAutoFit/>
          </a:bodyPr>
          <a:lstStyle/>
          <a:p>
            <a:r>
              <a:rPr lang="en-US" sz="1400" dirty="0">
                <a:solidFill>
                  <a:srgbClr val="FF0000"/>
                </a:solidFill>
              </a:rPr>
              <a:t>Simulation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00EA8B-A39B-1346-88A2-D16C741F22BC}"/>
                  </a:ext>
                </a:extLst>
              </p:cNvPr>
              <p:cNvSpPr txBox="1"/>
              <p:nvPr/>
            </p:nvSpPr>
            <p:spPr>
              <a:xfrm>
                <a:off x="3299129" y="611822"/>
                <a:ext cx="1877437" cy="601960"/>
              </a:xfrm>
              <a:prstGeom prst="rect">
                <a:avLst/>
              </a:prstGeom>
              <a:noFill/>
            </p:spPr>
            <p:txBody>
              <a:bodyPr wrap="square" rtlCol="0">
                <a:spAutoFit/>
              </a:bodyPr>
              <a:lstStyle/>
              <a:p>
                <a:pPr algn="r"/>
                <a14:m>
                  <m:oMath xmlns:m="http://schemas.openxmlformats.org/officeDocument/2006/math">
                    <m:rad>
                      <m:radPr>
                        <m:degHide m:val="on"/>
                        <m:ctrlPr>
                          <a:rPr lang="en-US" sz="1100" i="1">
                            <a:solidFill>
                              <a:srgbClr val="FF0000"/>
                            </a:solidFill>
                            <a:latin typeface="Cambria Math" panose="02040503050406030204" pitchFamily="18" charset="0"/>
                            <a:ea typeface="Cambria Math" panose="02040503050406030204" pitchFamily="18" charset="0"/>
                          </a:rPr>
                        </m:ctrlPr>
                      </m:radPr>
                      <m:deg/>
                      <m:e>
                        <m:r>
                          <a:rPr lang="en-US" sz="1100" i="1">
                            <a:solidFill>
                              <a:srgbClr val="FF0000"/>
                            </a:solidFill>
                            <a:latin typeface="Cambria Math" panose="02040503050406030204" pitchFamily="18" charset="0"/>
                            <a:ea typeface="Cambria Math" panose="02040503050406030204" pitchFamily="18" charset="0"/>
                          </a:rPr>
                          <m:t>𝑠</m:t>
                        </m:r>
                      </m:e>
                    </m:rad>
                    <m:r>
                      <a:rPr lang="en-US" sz="1100" i="1">
                        <a:solidFill>
                          <a:srgbClr val="FF0000"/>
                        </a:solidFill>
                        <a:latin typeface="Cambria Math" panose="02040503050406030204" pitchFamily="18" charset="0"/>
                        <a:ea typeface="Cambria Math" panose="02040503050406030204" pitchFamily="18" charset="0"/>
                      </a:rPr>
                      <m:t>=</m:t>
                    </m:r>
                    <m:r>
                      <a:rPr lang="en-US" sz="1100">
                        <a:solidFill>
                          <a:srgbClr val="FF0000"/>
                        </a:solidFill>
                        <a:latin typeface="Cambria Math" panose="02040503050406030204" pitchFamily="18" charset="0"/>
                        <a:ea typeface="Cambria Math" panose="02040503050406030204" pitchFamily="18" charset="0"/>
                      </a:rPr>
                      <m:t>200</m:t>
                    </m:r>
                  </m:oMath>
                </a14:m>
                <a:r>
                  <a:rPr lang="en-US" sz="1100" dirty="0">
                    <a:solidFill>
                      <a:srgbClr val="FF0000"/>
                    </a:solidFill>
                  </a:rPr>
                  <a:t> GeV </a:t>
                </a:r>
                <a:r>
                  <a:rPr lang="en-US" sz="1100" i="1" dirty="0" err="1">
                    <a:solidFill>
                      <a:srgbClr val="FF0000"/>
                    </a:solidFill>
                  </a:rPr>
                  <a:t>p</a:t>
                </a:r>
                <a:r>
                  <a:rPr lang="en-US" sz="1100" dirty="0" err="1">
                    <a:solidFill>
                      <a:srgbClr val="FF0000"/>
                    </a:solidFill>
                  </a:rPr>
                  <a:t>+</a:t>
                </a:r>
                <a:r>
                  <a:rPr lang="en-US" sz="1100" i="1" dirty="0" err="1">
                    <a:solidFill>
                      <a:srgbClr val="FF0000"/>
                    </a:solidFill>
                  </a:rPr>
                  <a:t>p</a:t>
                </a:r>
                <a:endParaRPr lang="en-US" sz="1100" i="1" dirty="0">
                  <a:solidFill>
                    <a:srgbClr val="FF0000"/>
                  </a:solidFill>
                </a:endParaRPr>
              </a:p>
              <a:p>
                <a:pPr algn="r"/>
                <a:r>
                  <a:rPr lang="en-US" sz="1100" dirty="0">
                    <a:solidFill>
                      <a:srgbClr val="FF0000"/>
                    </a:solidFill>
                  </a:rPr>
                  <a:t>PYTHIA 8 + GEANT 3</a:t>
                </a:r>
              </a:p>
              <a:p>
                <a:pPr algn="r"/>
                <a:r>
                  <a:rPr lang="en-US" sz="1100" dirty="0" err="1">
                    <a:solidFill>
                      <a:srgbClr val="FF0000"/>
                    </a:solidFill>
                  </a:rPr>
                  <a:t>Au+Au</a:t>
                </a:r>
                <a:r>
                  <a:rPr lang="en-US" sz="1100" dirty="0">
                    <a:solidFill>
                      <a:srgbClr val="FF0000"/>
                    </a:solidFill>
                  </a:rPr>
                  <a:t> Heavy Ion Background</a:t>
                </a:r>
              </a:p>
            </p:txBody>
          </p:sp>
        </mc:Choice>
        <mc:Fallback xmlns="">
          <p:sp>
            <p:nvSpPr>
              <p:cNvPr id="11" name="TextBox 10">
                <a:extLst>
                  <a:ext uri="{FF2B5EF4-FFF2-40B4-BE49-F238E27FC236}">
                    <a16:creationId xmlns:a16="http://schemas.microsoft.com/office/drawing/2014/main" id="{C200EA8B-A39B-1346-88A2-D16C741F22BC}"/>
                  </a:ext>
                </a:extLst>
              </p:cNvPr>
              <p:cNvSpPr txBox="1">
                <a:spLocks noRot="1" noChangeAspect="1" noMove="1" noResize="1" noEditPoints="1" noAdjustHandles="1" noChangeArrowheads="1" noChangeShapeType="1" noTextEdit="1"/>
              </p:cNvSpPr>
              <p:nvPr/>
            </p:nvSpPr>
            <p:spPr>
              <a:xfrm>
                <a:off x="3299129" y="611822"/>
                <a:ext cx="1877437" cy="601960"/>
              </a:xfrm>
              <a:prstGeom prst="rect">
                <a:avLst/>
              </a:prstGeom>
              <a:blipFill>
                <a:blip r:embed="rId6"/>
                <a:stretch>
                  <a:fillRect b="-6250"/>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0F410871-8FFD-354F-BA80-6B3B3295DAB8}"/>
              </a:ext>
            </a:extLst>
          </p:cNvPr>
          <p:cNvPicPr>
            <a:picLocks noChangeAspect="1"/>
          </p:cNvPicPr>
          <p:nvPr/>
        </p:nvPicPr>
        <p:blipFill>
          <a:blip r:embed="rId7"/>
          <a:srcRect/>
          <a:stretch/>
        </p:blipFill>
        <p:spPr>
          <a:xfrm rot="5400000">
            <a:off x="6343568" y="735944"/>
            <a:ext cx="4254881" cy="4378434"/>
          </a:xfrm>
          <a:prstGeom prst="rect">
            <a:avLst/>
          </a:prstGeom>
        </p:spPr>
      </p:pic>
      <p:pic>
        <p:nvPicPr>
          <p:cNvPr id="37" name="Picture 36">
            <a:extLst>
              <a:ext uri="{FF2B5EF4-FFF2-40B4-BE49-F238E27FC236}">
                <a16:creationId xmlns:a16="http://schemas.microsoft.com/office/drawing/2014/main" id="{75BAED7F-B966-7146-8A60-98724ABA95B8}"/>
              </a:ext>
            </a:extLst>
          </p:cNvPr>
          <p:cNvPicPr>
            <a:picLocks noChangeAspect="1"/>
          </p:cNvPicPr>
          <p:nvPr/>
        </p:nvPicPr>
        <p:blipFill>
          <a:blip r:embed="rId8"/>
          <a:srcRect/>
          <a:stretch/>
        </p:blipFill>
        <p:spPr>
          <a:xfrm rot="5400000">
            <a:off x="7439859" y="3269161"/>
            <a:ext cx="2054080" cy="437843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AB5697-9392-3A4A-93D6-111916784B31}"/>
                  </a:ext>
                </a:extLst>
              </p:cNvPr>
              <p:cNvSpPr txBox="1"/>
              <p:nvPr/>
            </p:nvSpPr>
            <p:spPr>
              <a:xfrm>
                <a:off x="8421290" y="658088"/>
                <a:ext cx="1877437" cy="601960"/>
              </a:xfrm>
              <a:prstGeom prst="rect">
                <a:avLst/>
              </a:prstGeom>
              <a:noFill/>
            </p:spPr>
            <p:txBody>
              <a:bodyPr wrap="square" rtlCol="0">
                <a:spAutoFit/>
              </a:bodyPr>
              <a:lstStyle/>
              <a:p>
                <a:pPr algn="r"/>
                <a14:m>
                  <m:oMath xmlns:m="http://schemas.openxmlformats.org/officeDocument/2006/math">
                    <m:rad>
                      <m:radPr>
                        <m:degHide m:val="on"/>
                        <m:ctrlPr>
                          <a:rPr lang="en-US" sz="1100" i="1">
                            <a:solidFill>
                              <a:srgbClr val="FF0000"/>
                            </a:solidFill>
                            <a:latin typeface="Cambria Math" panose="02040503050406030204" pitchFamily="18" charset="0"/>
                            <a:ea typeface="Cambria Math" panose="02040503050406030204" pitchFamily="18" charset="0"/>
                          </a:rPr>
                        </m:ctrlPr>
                      </m:radPr>
                      <m:deg/>
                      <m:e>
                        <m:r>
                          <a:rPr lang="en-US" sz="1100" i="1">
                            <a:solidFill>
                              <a:srgbClr val="FF0000"/>
                            </a:solidFill>
                            <a:latin typeface="Cambria Math" panose="02040503050406030204" pitchFamily="18" charset="0"/>
                            <a:ea typeface="Cambria Math" panose="02040503050406030204" pitchFamily="18" charset="0"/>
                          </a:rPr>
                          <m:t>𝑠</m:t>
                        </m:r>
                      </m:e>
                    </m:rad>
                    <m:r>
                      <a:rPr lang="en-US" sz="1100" i="1">
                        <a:solidFill>
                          <a:srgbClr val="FF0000"/>
                        </a:solidFill>
                        <a:latin typeface="Cambria Math" panose="02040503050406030204" pitchFamily="18" charset="0"/>
                        <a:ea typeface="Cambria Math" panose="02040503050406030204" pitchFamily="18" charset="0"/>
                      </a:rPr>
                      <m:t>=</m:t>
                    </m:r>
                    <m:r>
                      <a:rPr lang="en-US" sz="1100">
                        <a:solidFill>
                          <a:srgbClr val="FF0000"/>
                        </a:solidFill>
                        <a:latin typeface="Cambria Math" panose="02040503050406030204" pitchFamily="18" charset="0"/>
                        <a:ea typeface="Cambria Math" panose="02040503050406030204" pitchFamily="18" charset="0"/>
                      </a:rPr>
                      <m:t>200</m:t>
                    </m:r>
                  </m:oMath>
                </a14:m>
                <a:r>
                  <a:rPr lang="en-US" sz="1100" dirty="0">
                    <a:solidFill>
                      <a:srgbClr val="FF0000"/>
                    </a:solidFill>
                  </a:rPr>
                  <a:t> GeV </a:t>
                </a:r>
                <a:r>
                  <a:rPr lang="en-US" sz="1100" i="1" dirty="0" err="1">
                    <a:solidFill>
                      <a:srgbClr val="FF0000"/>
                    </a:solidFill>
                  </a:rPr>
                  <a:t>p</a:t>
                </a:r>
                <a:r>
                  <a:rPr lang="en-US" sz="1100" dirty="0" err="1">
                    <a:solidFill>
                      <a:srgbClr val="FF0000"/>
                    </a:solidFill>
                  </a:rPr>
                  <a:t>+</a:t>
                </a:r>
                <a:r>
                  <a:rPr lang="en-US" sz="1100" i="1" dirty="0" err="1">
                    <a:solidFill>
                      <a:srgbClr val="FF0000"/>
                    </a:solidFill>
                  </a:rPr>
                  <a:t>p</a:t>
                </a:r>
                <a:endParaRPr lang="en-US" sz="1100" i="1" dirty="0">
                  <a:solidFill>
                    <a:srgbClr val="FF0000"/>
                  </a:solidFill>
                </a:endParaRPr>
              </a:p>
              <a:p>
                <a:pPr algn="r"/>
                <a:r>
                  <a:rPr lang="en-US" sz="1100" dirty="0">
                    <a:solidFill>
                      <a:srgbClr val="FF0000"/>
                    </a:solidFill>
                  </a:rPr>
                  <a:t>PYTHIA 8 + GEANT 3</a:t>
                </a:r>
              </a:p>
              <a:p>
                <a:pPr algn="r"/>
                <a:r>
                  <a:rPr lang="en-US" sz="1100" dirty="0" err="1">
                    <a:solidFill>
                      <a:srgbClr val="FF0000"/>
                    </a:solidFill>
                  </a:rPr>
                  <a:t>Au+Au</a:t>
                </a:r>
                <a:r>
                  <a:rPr lang="en-US" sz="1100" dirty="0">
                    <a:solidFill>
                      <a:srgbClr val="FF0000"/>
                    </a:solidFill>
                  </a:rPr>
                  <a:t> Heavy Ion Background</a:t>
                </a:r>
              </a:p>
            </p:txBody>
          </p:sp>
        </mc:Choice>
        <mc:Fallback xmlns="">
          <p:sp>
            <p:nvSpPr>
              <p:cNvPr id="38" name="TextBox 37">
                <a:extLst>
                  <a:ext uri="{FF2B5EF4-FFF2-40B4-BE49-F238E27FC236}">
                    <a16:creationId xmlns:a16="http://schemas.microsoft.com/office/drawing/2014/main" id="{E0AB5697-9392-3A4A-93D6-111916784B31}"/>
                  </a:ext>
                </a:extLst>
              </p:cNvPr>
              <p:cNvSpPr txBox="1">
                <a:spLocks noRot="1" noChangeAspect="1" noMove="1" noResize="1" noEditPoints="1" noAdjustHandles="1" noChangeArrowheads="1" noChangeShapeType="1" noTextEdit="1"/>
              </p:cNvSpPr>
              <p:nvPr/>
            </p:nvSpPr>
            <p:spPr>
              <a:xfrm>
                <a:off x="8421290" y="658088"/>
                <a:ext cx="1877437" cy="601960"/>
              </a:xfrm>
              <a:prstGeom prst="rect">
                <a:avLst/>
              </a:prstGeom>
              <a:blipFill>
                <a:blip r:embed="rId9"/>
                <a:stretch>
                  <a:fillRect b="-6122"/>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9E93BA01-E605-9940-B52A-DF59BADCAB22}"/>
              </a:ext>
            </a:extLst>
          </p:cNvPr>
          <p:cNvSpPr txBox="1"/>
          <p:nvPr/>
        </p:nvSpPr>
        <p:spPr>
          <a:xfrm>
            <a:off x="7047363" y="1276279"/>
            <a:ext cx="963662" cy="307777"/>
          </a:xfrm>
          <a:prstGeom prst="rect">
            <a:avLst/>
          </a:prstGeom>
          <a:noFill/>
        </p:spPr>
        <p:txBody>
          <a:bodyPr wrap="square" rtlCol="0">
            <a:spAutoFit/>
          </a:bodyPr>
          <a:lstStyle/>
          <a:p>
            <a:r>
              <a:rPr lang="en-US" sz="1400" dirty="0">
                <a:solidFill>
                  <a:srgbClr val="FF0000"/>
                </a:solidFill>
              </a:rPr>
              <a:t>Simulation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2467BD4-0F79-3345-91CC-794A93EB05D3}"/>
                  </a:ext>
                </a:extLst>
              </p:cNvPr>
              <p:cNvSpPr txBox="1"/>
              <p:nvPr/>
            </p:nvSpPr>
            <p:spPr>
              <a:xfrm>
                <a:off x="6940683" y="3256575"/>
                <a:ext cx="1763960" cy="996876"/>
              </a:xfrm>
              <a:prstGeom prst="rect">
                <a:avLst/>
              </a:prstGeom>
              <a:noFill/>
              <a:ln>
                <a:no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pPr/>
                <a14:m>
                  <m:oMathPara xmlns:m="http://schemas.openxmlformats.org/officeDocument/2006/math">
                    <m:oMathParaPr>
                      <m:jc m:val="left"/>
                    </m:oMathParaPr>
                    <m:oMath xmlns:m="http://schemas.openxmlformats.org/officeDocument/2006/math">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𝜂</m:t>
                              </m:r>
                            </m:e>
                            <m:sub>
                              <m:r>
                                <m:rPr>
                                  <m:sty m:val="p"/>
                                </m:rPr>
                                <a:rPr lang="en-US" sz="1100">
                                  <a:latin typeface="Cambria Math" panose="02040503050406030204" pitchFamily="18" charset="0"/>
                                </a:rPr>
                                <m:t>jet</m:t>
                              </m:r>
                            </m:sub>
                          </m:sSub>
                        </m:e>
                      </m:d>
                      <m:r>
                        <a:rPr lang="en-US" sz="1100" i="1">
                          <a:latin typeface="Cambria Math" panose="02040503050406030204" pitchFamily="18" charset="0"/>
                        </a:rPr>
                        <m:t>&lt;0.6</m:t>
                      </m:r>
                    </m:oMath>
                  </m:oMathPara>
                </a14:m>
                <a:endParaRPr lang="en-US" sz="11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i="1">
                            <a:latin typeface="Cambria Math" panose="02040503050406030204" pitchFamily="18" charset="0"/>
                          </a:rPr>
                          <m:t>,</m:t>
                        </m:r>
                        <m:r>
                          <m:rPr>
                            <m:sty m:val="p"/>
                          </m:rPr>
                          <a:rPr lang="en-US" sz="1100">
                            <a:latin typeface="Cambria Math" panose="02040503050406030204" pitchFamily="18" charset="0"/>
                          </a:rPr>
                          <m:t>const</m:t>
                        </m:r>
                      </m:sub>
                    </m:sSub>
                    <m:r>
                      <a:rPr lang="en-US" sz="1100" i="1">
                        <a:latin typeface="Cambria Math" panose="02040503050406030204" pitchFamily="18" charset="0"/>
                      </a:rPr>
                      <m:t>&gt;0.2</m:t>
                    </m:r>
                  </m:oMath>
                </a14:m>
                <a:r>
                  <a:rPr lang="en-US" sz="1100" dirty="0">
                    <a:latin typeface="Times New Roman" panose="02020603050405020304" pitchFamily="18" charset="0"/>
                    <a:cs typeface="Times New Roman" panose="02020603050405020304" pitchFamily="18" charset="0"/>
                  </a:rPr>
                  <a:t> GeV/</a:t>
                </a:r>
                <a:r>
                  <a:rPr lang="en-US" sz="1100" i="1" dirty="0">
                    <a:latin typeface="Times New Roman" panose="02020603050405020304" pitchFamily="18" charset="0"/>
                    <a:cs typeface="Times New Roman" panose="02020603050405020304" pitchFamily="18" charset="0"/>
                  </a:rPr>
                  <a:t>c</a:t>
                </a: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a:latin typeface="Cambria Math" panose="02040503050406030204" pitchFamily="18" charset="0"/>
                          </a:rPr>
                          <m:t>, </m:t>
                        </m:r>
                        <m:r>
                          <m:rPr>
                            <m:sty m:val="p"/>
                          </m:rPr>
                          <a:rPr lang="en-US" sz="1100">
                            <a:latin typeface="Cambria Math" panose="02040503050406030204" pitchFamily="18" charset="0"/>
                          </a:rPr>
                          <m:t>Kπ</m:t>
                        </m:r>
                        <m:r>
                          <a:rPr lang="en-US" sz="110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&gt; 5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a:t>
                </a:r>
              </a:p>
              <a:p>
                <a:r>
                  <a:rPr lang="en-US" sz="11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100" i="1">
                            <a:latin typeface="Cambria Math" panose="02040503050406030204" pitchFamily="18" charset="0"/>
                          </a:rPr>
                        </m:ctrlPr>
                      </m:sSubPr>
                      <m:e>
                        <m:r>
                          <a:rPr lang="en-US" sz="1100">
                            <a:latin typeface="Cambria Math" panose="02040503050406030204" pitchFamily="18" charset="0"/>
                          </a:rPr>
                          <m:t> </m:t>
                        </m:r>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a:latin typeface="Cambria Math" panose="02040503050406030204" pitchFamily="18" charset="0"/>
                          </a:rPr>
                          <m:t>, </m:t>
                        </m:r>
                        <m:r>
                          <m:rPr>
                            <m:sty m:val="p"/>
                          </m:rPr>
                          <a:rPr lang="en-US" sz="1100" b="0" i="0" smtClean="0">
                            <a:latin typeface="Cambria Math" panose="02040503050406030204" pitchFamily="18" charset="0"/>
                          </a:rPr>
                          <m:t>jet</m:t>
                        </m:r>
                        <m:r>
                          <a:rPr lang="en-US" sz="110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&lt; 15</a:t>
                </a:r>
              </a:p>
            </p:txBody>
          </p:sp>
        </mc:Choice>
        <mc:Fallback xmlns="">
          <p:sp>
            <p:nvSpPr>
              <p:cNvPr id="40" name="TextBox 39">
                <a:extLst>
                  <a:ext uri="{FF2B5EF4-FFF2-40B4-BE49-F238E27FC236}">
                    <a16:creationId xmlns:a16="http://schemas.microsoft.com/office/drawing/2014/main" id="{82467BD4-0F79-3345-91CC-794A93EB05D3}"/>
                  </a:ext>
                </a:extLst>
              </p:cNvPr>
              <p:cNvSpPr txBox="1">
                <a:spLocks noRot="1" noChangeAspect="1" noMove="1" noResize="1" noEditPoints="1" noAdjustHandles="1" noChangeArrowheads="1" noChangeShapeType="1" noTextEdit="1"/>
              </p:cNvSpPr>
              <p:nvPr/>
            </p:nvSpPr>
            <p:spPr>
              <a:xfrm>
                <a:off x="6940683" y="3256575"/>
                <a:ext cx="1763960" cy="996876"/>
              </a:xfrm>
              <a:prstGeom prst="rect">
                <a:avLst/>
              </a:prstGeom>
              <a:blipFill>
                <a:blip r:embed="rId10"/>
                <a:stretch>
                  <a:fillRect b="-1250"/>
                </a:stretch>
              </a:blipFill>
              <a:ln>
                <a:noFill/>
              </a:ln>
            </p:spPr>
            <p:txBody>
              <a:bodyPr/>
              <a:lstStyle/>
              <a:p>
                <a:r>
                  <a:rPr lang="en-US">
                    <a:noFill/>
                  </a:rPr>
                  <a:t> </a:t>
                </a:r>
              </a:p>
            </p:txBody>
          </p:sp>
        </mc:Fallback>
      </mc:AlternateContent>
      <p:sp>
        <p:nvSpPr>
          <p:cNvPr id="6" name="Footer Placeholder 2">
            <a:extLst>
              <a:ext uri="{FF2B5EF4-FFF2-40B4-BE49-F238E27FC236}">
                <a16:creationId xmlns:a16="http://schemas.microsoft.com/office/drawing/2014/main" id="{8EB72CAE-E0D9-1269-1518-EFDD34B6A2F4}"/>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8" name="Date Placeholder 1">
            <a:extLst>
              <a:ext uri="{FF2B5EF4-FFF2-40B4-BE49-F238E27FC236}">
                <a16:creationId xmlns:a16="http://schemas.microsoft.com/office/drawing/2014/main" id="{1A49E13D-8C68-D5CE-2257-1022F821645F}"/>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1195887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3EBC90-AE92-6B49-9487-5415E14FC95B}"/>
              </a:ext>
            </a:extLst>
          </p:cNvPr>
          <p:cNvPicPr>
            <a:picLocks noChangeAspect="1"/>
          </p:cNvPicPr>
          <p:nvPr/>
        </p:nvPicPr>
        <p:blipFill>
          <a:blip r:embed="rId3"/>
          <a:srcRect/>
          <a:stretch/>
        </p:blipFill>
        <p:spPr>
          <a:xfrm rot="5400000">
            <a:off x="1411135" y="856943"/>
            <a:ext cx="4478775" cy="4608830"/>
          </a:xfrm>
          <a:prstGeom prst="rect">
            <a:avLst/>
          </a:prstGeom>
        </p:spPr>
      </p:pic>
      <p:sp>
        <p:nvSpPr>
          <p:cNvPr id="4" name="Rectangle 3">
            <a:extLst>
              <a:ext uri="{FF2B5EF4-FFF2-40B4-BE49-F238E27FC236}">
                <a16:creationId xmlns:a16="http://schemas.microsoft.com/office/drawing/2014/main" id="{7B78EDD9-AF33-7644-9BA1-27D08DFA929C}"/>
              </a:ext>
            </a:extLst>
          </p:cNvPr>
          <p:cNvSpPr/>
          <p:nvPr/>
        </p:nvSpPr>
        <p:spPr>
          <a:xfrm>
            <a:off x="725948" y="5718198"/>
            <a:ext cx="10850791" cy="539315"/>
          </a:xfrm>
          <a:prstGeom prst="rect">
            <a:avLst/>
          </a:prstGeom>
        </p:spPr>
        <p:txBody>
          <a:bodyPr wrap="none">
            <a:spAutoFit/>
          </a:bodyPr>
          <a:lstStyle/>
          <a:p>
            <a:pPr algn="ctr">
              <a:lnSpc>
                <a:spcPct val="150000"/>
              </a:lnSpc>
            </a:pPr>
            <a:r>
              <a:rPr lang="en-US" sz="2200" dirty="0">
                <a:latin typeface="Times New Roman" panose="02020603050405020304" pitchFamily="18" charset="0"/>
                <a:cs typeface="Times New Roman" panose="02020603050405020304" pitchFamily="18" charset="0"/>
              </a:rPr>
              <a:t>Theory calculation shows small amount of diffusion - consistent with data within uncertainties</a:t>
            </a:r>
          </a:p>
        </p:txBody>
      </p:sp>
      <p:pic>
        <p:nvPicPr>
          <p:cNvPr id="8" name="Picture 7">
            <a:extLst>
              <a:ext uri="{FF2B5EF4-FFF2-40B4-BE49-F238E27FC236}">
                <a16:creationId xmlns:a16="http://schemas.microsoft.com/office/drawing/2014/main" id="{D639B9FF-86DC-554D-ADBA-273A324C4804}"/>
              </a:ext>
            </a:extLst>
          </p:cNvPr>
          <p:cNvPicPr>
            <a:picLocks noChangeAspect="1"/>
          </p:cNvPicPr>
          <p:nvPr/>
        </p:nvPicPr>
        <p:blipFill>
          <a:blip r:embed="rId4"/>
          <a:srcRect/>
          <a:stretch/>
        </p:blipFill>
        <p:spPr>
          <a:xfrm rot="5400000">
            <a:off x="6192021" y="856942"/>
            <a:ext cx="4478773" cy="4608829"/>
          </a:xfrm>
          <a:prstGeom prst="rect">
            <a:avLst/>
          </a:prstGeom>
        </p:spPr>
      </p:pic>
      <p:sp>
        <p:nvSpPr>
          <p:cNvPr id="9" name="Rectangle 8">
            <a:extLst>
              <a:ext uri="{FF2B5EF4-FFF2-40B4-BE49-F238E27FC236}">
                <a16:creationId xmlns:a16="http://schemas.microsoft.com/office/drawing/2014/main" id="{955F3547-024F-784E-9E50-197D59AB37D7}"/>
              </a:ext>
            </a:extLst>
          </p:cNvPr>
          <p:cNvSpPr/>
          <p:nvPr/>
        </p:nvSpPr>
        <p:spPr>
          <a:xfrm>
            <a:off x="3056290" y="829521"/>
            <a:ext cx="2675091" cy="307777"/>
          </a:xfrm>
          <a:prstGeom prst="rect">
            <a:avLst/>
          </a:prstGeom>
          <a:ln>
            <a:solidFill>
              <a:srgbClr val="FF0000"/>
            </a:solidFill>
          </a:ln>
        </p:spPr>
        <p:txBody>
          <a:bodyPr wrap="none">
            <a:spAutoFit/>
          </a:bodyPr>
          <a:lstStyle/>
          <a:p>
            <a:r>
              <a:rPr lang="en-US" sz="1400" b="1" dirty="0"/>
              <a:t>CCNU</a:t>
            </a:r>
            <a:r>
              <a:rPr lang="en-US" sz="1400" dirty="0"/>
              <a:t>, Eur. Phys. J. C79 (2019) 789</a:t>
            </a:r>
          </a:p>
        </p:txBody>
      </p:sp>
      <p:sp>
        <p:nvSpPr>
          <p:cNvPr id="18" name="TextBox 17">
            <a:extLst>
              <a:ext uri="{FF2B5EF4-FFF2-40B4-BE49-F238E27FC236}">
                <a16:creationId xmlns:a16="http://schemas.microsoft.com/office/drawing/2014/main" id="{96D65CC8-DF86-454E-98B5-F5D8866AAC6D}"/>
              </a:ext>
            </a:extLst>
          </p:cNvPr>
          <p:cNvSpPr txBox="1"/>
          <p:nvPr/>
        </p:nvSpPr>
        <p:spPr>
          <a:xfrm>
            <a:off x="0" y="-5767"/>
            <a:ext cx="9444447" cy="646331"/>
          </a:xfrm>
          <a:prstGeom prst="rect">
            <a:avLst/>
          </a:prstGeom>
          <a:noFill/>
        </p:spPr>
        <p:txBody>
          <a:bodyPr wrap="square" rtlCol="0">
            <a:spAutoFit/>
          </a:bodyPr>
          <a:lstStyle/>
          <a:p>
            <a:r>
              <a:rPr lang="en-US" sz="3600" b="1" dirty="0"/>
              <a:t>Radial Profile: Data vs Model</a:t>
            </a:r>
            <a:endParaRPr lang="en-US" sz="3600" b="1" baseline="-25000" dirty="0">
              <a:latin typeface="+mj-lt"/>
            </a:endParaRPr>
          </a:p>
        </p:txBody>
      </p:sp>
      <p:pic>
        <p:nvPicPr>
          <p:cNvPr id="19" name="Picture 2">
            <a:extLst>
              <a:ext uri="{FF2B5EF4-FFF2-40B4-BE49-F238E27FC236}">
                <a16:creationId xmlns:a16="http://schemas.microsoft.com/office/drawing/2014/main" id="{C05C7C61-E8F5-E946-97E0-66F5256EFA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3">
            <a:extLst>
              <a:ext uri="{FF2B5EF4-FFF2-40B4-BE49-F238E27FC236}">
                <a16:creationId xmlns:a16="http://schemas.microsoft.com/office/drawing/2014/main" id="{18E15D34-1224-A343-A441-89EA9273104D}"/>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22</a:t>
            </a:fld>
            <a:endParaRPr lang="en-US" dirty="0">
              <a:solidFill>
                <a:schemeClr val="tx1"/>
              </a:solidFill>
            </a:endParaRPr>
          </a:p>
        </p:txBody>
      </p:sp>
      <p:pic>
        <p:nvPicPr>
          <p:cNvPr id="22" name="Picture 21">
            <a:extLst>
              <a:ext uri="{FF2B5EF4-FFF2-40B4-BE49-F238E27FC236}">
                <a16:creationId xmlns:a16="http://schemas.microsoft.com/office/drawing/2014/main" id="{2F05C145-129C-024A-B73B-89AE287E80AD}"/>
              </a:ext>
            </a:extLst>
          </p:cNvPr>
          <p:cNvPicPr>
            <a:picLocks noChangeAspect="1"/>
          </p:cNvPicPr>
          <p:nvPr/>
        </p:nvPicPr>
        <p:blipFill>
          <a:blip r:embed="rId6"/>
          <a:srcRect t="184" b="184"/>
          <a:stretch/>
        </p:blipFill>
        <p:spPr>
          <a:xfrm>
            <a:off x="10907877" y="2051417"/>
            <a:ext cx="1294621" cy="1705223"/>
          </a:xfrm>
          <a:prstGeom prst="rect">
            <a:avLst/>
          </a:prstGeom>
        </p:spPr>
      </p:pic>
      <p:sp>
        <p:nvSpPr>
          <p:cNvPr id="23" name="Rectangle 22">
            <a:extLst>
              <a:ext uri="{FF2B5EF4-FFF2-40B4-BE49-F238E27FC236}">
                <a16:creationId xmlns:a16="http://schemas.microsoft.com/office/drawing/2014/main" id="{610968C0-C80C-9841-B720-2433C8FBF83E}"/>
              </a:ext>
            </a:extLst>
          </p:cNvPr>
          <p:cNvSpPr/>
          <p:nvPr/>
        </p:nvSpPr>
        <p:spPr>
          <a:xfrm>
            <a:off x="2071849" y="5237962"/>
            <a:ext cx="3821879" cy="458074"/>
          </a:xfrm>
          <a:prstGeom prst="rect">
            <a:avLst/>
          </a:prstGeom>
        </p:spPr>
        <p:txBody>
          <a:bodyPr wrap="none">
            <a:spAutoFit/>
          </a:bodyPr>
          <a:lstStyle/>
          <a:p>
            <a:pPr algn="ctr">
              <a:lnSpc>
                <a:spcPct val="150000"/>
              </a:lnSpc>
            </a:pPr>
            <a:r>
              <a:rPr lang="en-US" b="1" dirty="0">
                <a:latin typeface="Times New Roman" panose="02020603050405020304" pitchFamily="18" charset="0"/>
                <a:cs typeface="Times New Roman" panose="02020603050405020304" pitchFamily="18" charset="0"/>
              </a:rPr>
              <a:t>Note</a:t>
            </a:r>
            <a:r>
              <a:rPr lang="en-US" dirty="0">
                <a:latin typeface="Times New Roman" panose="02020603050405020304" pitchFamily="18" charset="0"/>
                <a:cs typeface="Times New Roman" panose="02020603050405020304" pitchFamily="18" charset="0"/>
              </a:rPr>
              <a:t>: calculation uses </a:t>
            </a:r>
            <a:r>
              <a:rPr lang="en-US" i="1"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as reference</a:t>
            </a:r>
          </a:p>
        </p:txBody>
      </p:sp>
      <p:cxnSp>
        <p:nvCxnSpPr>
          <p:cNvPr id="27" name="Straight Connector 26">
            <a:extLst>
              <a:ext uri="{FF2B5EF4-FFF2-40B4-BE49-F238E27FC236}">
                <a16:creationId xmlns:a16="http://schemas.microsoft.com/office/drawing/2014/main" id="{936FC4B9-138A-284E-B738-8FBCEB77AA8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03865B6-A726-1718-9192-D6E5DB595A15}"/>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5" name="Date Placeholder 1">
            <a:extLst>
              <a:ext uri="{FF2B5EF4-FFF2-40B4-BE49-F238E27FC236}">
                <a16:creationId xmlns:a16="http://schemas.microsoft.com/office/drawing/2014/main" id="{BDD4B8F4-0987-05AD-B9E7-DCB89593EB99}"/>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2994643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915181-15EC-1A40-B69F-BE7ABBABDC57}"/>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
        <p:nvSpPr>
          <p:cNvPr id="3" name="Slide Number Placeholder 3">
            <a:extLst>
              <a:ext uri="{FF2B5EF4-FFF2-40B4-BE49-F238E27FC236}">
                <a16:creationId xmlns:a16="http://schemas.microsoft.com/office/drawing/2014/main" id="{59E475AC-DEEC-4243-98CE-2DFBAE18B7F3}"/>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23</a:t>
            </a:fld>
            <a:endParaRPr lang="en-US" dirty="0">
              <a:solidFill>
                <a:schemeClr val="tx1"/>
              </a:solidFill>
            </a:endParaRPr>
          </a:p>
        </p:txBody>
      </p:sp>
      <p:sp>
        <p:nvSpPr>
          <p:cNvPr id="4" name="TextBox 3">
            <a:extLst>
              <a:ext uri="{FF2B5EF4-FFF2-40B4-BE49-F238E27FC236}">
                <a16:creationId xmlns:a16="http://schemas.microsoft.com/office/drawing/2014/main" id="{A5AC2501-6156-4A45-8903-71878FDF5DE4}"/>
              </a:ext>
            </a:extLst>
          </p:cNvPr>
          <p:cNvSpPr txBox="1"/>
          <p:nvPr/>
        </p:nvSpPr>
        <p:spPr>
          <a:xfrm>
            <a:off x="0" y="-7272"/>
            <a:ext cx="9445083" cy="646331"/>
          </a:xfrm>
          <a:prstGeom prst="rect">
            <a:avLst/>
          </a:prstGeom>
          <a:noFill/>
        </p:spPr>
        <p:txBody>
          <a:bodyPr wrap="square" rtlCol="0">
            <a:spAutoFit/>
          </a:bodyPr>
          <a:lstStyle/>
          <a:p>
            <a:r>
              <a:rPr lang="en-US" sz="3600" b="1" dirty="0"/>
              <a:t>Sources of Systematics</a:t>
            </a:r>
          </a:p>
        </p:txBody>
      </p:sp>
      <p:pic>
        <p:nvPicPr>
          <p:cNvPr id="5" name="Picture 2">
            <a:extLst>
              <a:ext uri="{FF2B5EF4-FFF2-40B4-BE49-F238E27FC236}">
                <a16:creationId xmlns:a16="http://schemas.microsoft.com/office/drawing/2014/main" id="{D70B3D1C-2BA7-8648-A20A-4FB059141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01534D5-CE24-5845-BC67-86EEB3E59EBB}"/>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2C59659-B564-CC43-A08A-DC1A393A12D1}"/>
              </a:ext>
            </a:extLst>
          </p:cNvPr>
          <p:cNvSpPr txBox="1"/>
          <p:nvPr/>
        </p:nvSpPr>
        <p:spPr>
          <a:xfrm>
            <a:off x="148115" y="918037"/>
            <a:ext cx="9084731" cy="3268652"/>
          </a:xfrm>
          <a:prstGeom prst="rect">
            <a:avLst/>
          </a:prstGeom>
          <a:noFill/>
        </p:spPr>
        <p:txBody>
          <a:bodyPr wrap="none" rtlCol="0">
            <a:spAutoFit/>
          </a:bodyPr>
          <a:lstStyle/>
          <a:p>
            <a:pPr>
              <a:lnSpc>
                <a:spcPct val="150000"/>
              </a:lnSpc>
            </a:pPr>
            <a:r>
              <a:rPr lang="en-US" sz="2000" i="1" dirty="0">
                <a:latin typeface="Times New Roman" panose="02020603050405020304" pitchFamily="18" charset="0"/>
                <a:cs typeface="Times New Roman" panose="02020603050405020304" pitchFamily="18" charset="0"/>
              </a:rPr>
              <a:t>Dominant systematic uncertainties are: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Difference in yield extraction from the two methods,           and like sign subtraction</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Systematics from D</a:t>
            </a:r>
            <a:r>
              <a:rPr lang="en-US" sz="2000" baseline="30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reconstruction (Details here: Phys. Rev. C 99 (2021) 034908)</a:t>
            </a:r>
          </a:p>
          <a:p>
            <a:pPr marL="285750" indent="-285750">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i="1" dirty="0">
                <a:latin typeface="Times New Roman" panose="02020603050405020304" pitchFamily="18" charset="0"/>
                <a:cs typeface="Times New Roman" panose="02020603050405020304" pitchFamily="18" charset="0"/>
              </a:rPr>
              <a:t>Sub-dominant systematic uncertainties are: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FONLL as a prior vs PYTHIA 8 as a prior for the jet spectrum for unfolding</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Iteration parameter in unfolding</a:t>
            </a:r>
          </a:p>
        </p:txBody>
      </p:sp>
      <p:pic>
        <p:nvPicPr>
          <p:cNvPr id="10" name="Picture 9">
            <a:extLst>
              <a:ext uri="{FF2B5EF4-FFF2-40B4-BE49-F238E27FC236}">
                <a16:creationId xmlns:a16="http://schemas.microsoft.com/office/drawing/2014/main" id="{77846321-0B87-B74B-84FF-454F4D8B64E0}"/>
              </a:ext>
            </a:extLst>
          </p:cNvPr>
          <p:cNvPicPr>
            <a:picLocks noChangeAspect="1"/>
          </p:cNvPicPr>
          <p:nvPr/>
        </p:nvPicPr>
        <p:blipFill>
          <a:blip r:embed="rId3"/>
          <a:srcRect/>
          <a:stretch/>
        </p:blipFill>
        <p:spPr>
          <a:xfrm>
            <a:off x="5930968" y="1597446"/>
            <a:ext cx="571432" cy="212246"/>
          </a:xfrm>
          <a:prstGeom prst="rect">
            <a:avLst/>
          </a:prstGeom>
        </p:spPr>
      </p:pic>
      <p:sp>
        <p:nvSpPr>
          <p:cNvPr id="6" name="Footer Placeholder 2">
            <a:extLst>
              <a:ext uri="{FF2B5EF4-FFF2-40B4-BE49-F238E27FC236}">
                <a16:creationId xmlns:a16="http://schemas.microsoft.com/office/drawing/2014/main" id="{8C406F47-8B05-A075-CF7D-325D4D407F8C}"/>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Tree>
    <p:extLst>
      <p:ext uri="{BB962C8B-B14F-4D97-AF65-F5344CB8AC3E}">
        <p14:creationId xmlns:p14="http://schemas.microsoft.com/office/powerpoint/2010/main" val="3321689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C3D9C1-6414-AC49-BF35-2EB85543845F}"/>
              </a:ext>
            </a:extLst>
          </p:cNvPr>
          <p:cNvPicPr>
            <a:picLocks noChangeAspect="1"/>
          </p:cNvPicPr>
          <p:nvPr/>
        </p:nvPicPr>
        <p:blipFill>
          <a:blip r:embed="rId3"/>
          <a:stretch>
            <a:fillRect/>
          </a:stretch>
        </p:blipFill>
        <p:spPr>
          <a:xfrm>
            <a:off x="2418563" y="1596117"/>
            <a:ext cx="4046754" cy="3656458"/>
          </a:xfrm>
          <a:prstGeom prst="rect">
            <a:avLst/>
          </a:prstGeom>
        </p:spPr>
      </p:pic>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24</a:t>
            </a:fld>
            <a:endParaRPr lang="en-US" dirty="0">
              <a:solidFill>
                <a:schemeClr val="tx1"/>
              </a:solidFill>
            </a:endParaRPr>
          </a:p>
        </p:txBody>
      </p:sp>
      <p:sp>
        <p:nvSpPr>
          <p:cNvPr id="5" name="TextBox 4">
            <a:extLst>
              <a:ext uri="{FF2B5EF4-FFF2-40B4-BE49-F238E27FC236}">
                <a16:creationId xmlns:a16="http://schemas.microsoft.com/office/drawing/2014/main" id="{780E466E-99EB-DA49-8AA9-B4BC74527B09}"/>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sp>
        <p:nvSpPr>
          <p:cNvPr id="34" name="Rectangle 33">
            <a:extLst>
              <a:ext uri="{FF2B5EF4-FFF2-40B4-BE49-F238E27FC236}">
                <a16:creationId xmlns:a16="http://schemas.microsoft.com/office/drawing/2014/main" id="{DC9F078E-1388-D94C-9FD1-CA4A742772DF}"/>
              </a:ext>
            </a:extLst>
          </p:cNvPr>
          <p:cNvSpPr/>
          <p:nvPr/>
        </p:nvSpPr>
        <p:spPr>
          <a:xfrm>
            <a:off x="8969173" y="1556721"/>
            <a:ext cx="3186637" cy="307777"/>
          </a:xfrm>
          <a:prstGeom prst="rect">
            <a:avLst/>
          </a:prstGeom>
          <a:ln>
            <a:solidFill>
              <a:srgbClr val="FF0000"/>
            </a:solidFill>
          </a:ln>
        </p:spPr>
        <p:txBody>
          <a:bodyPr wrap="square">
            <a:spAutoFit/>
          </a:bodyPr>
          <a:lstStyle/>
          <a:p>
            <a:r>
              <a:rPr lang="en-US" sz="1400" b="1" dirty="0">
                <a:cs typeface="Times New Roman" panose="02020603050405020304" pitchFamily="18" charset="0"/>
              </a:rPr>
              <a:t>ALICE</a:t>
            </a:r>
            <a:r>
              <a:rPr lang="en-US" sz="1400" dirty="0">
                <a:cs typeface="Times New Roman" panose="02020603050405020304" pitchFamily="18" charset="0"/>
              </a:rPr>
              <a:t>, Nature </a:t>
            </a:r>
            <a:r>
              <a:rPr lang="en-US" sz="1400" dirty="0"/>
              <a:t>605, pages 440–446 (2022)</a:t>
            </a:r>
            <a:endParaRPr lang="en-US" sz="1400" dirty="0">
              <a:cs typeface="Times New Roman" panose="02020603050405020304" pitchFamily="18" charset="0"/>
            </a:endParaRPr>
          </a:p>
        </p:txBody>
      </p:sp>
      <p:pic>
        <p:nvPicPr>
          <p:cNvPr id="54" name="Picture 2">
            <a:extLst>
              <a:ext uri="{FF2B5EF4-FFF2-40B4-BE49-F238E27FC236}">
                <a16:creationId xmlns:a16="http://schemas.microsoft.com/office/drawing/2014/main" id="{F809A7B6-979F-624C-91EE-24C400273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85BC9CC6-B407-C244-88E6-6D9EC19AE765}"/>
              </a:ext>
            </a:extLst>
          </p:cNvPr>
          <p:cNvPicPr>
            <a:picLocks noChangeAspect="1"/>
          </p:cNvPicPr>
          <p:nvPr/>
        </p:nvPicPr>
        <p:blipFill rotWithShape="1">
          <a:blip r:embed="rId5"/>
          <a:srcRect t="10979"/>
          <a:stretch/>
        </p:blipFill>
        <p:spPr>
          <a:xfrm>
            <a:off x="198138" y="1941442"/>
            <a:ext cx="2240262" cy="2950783"/>
          </a:xfrm>
          <a:prstGeom prst="rect">
            <a:avLst/>
          </a:prstGeom>
        </p:spPr>
      </p:pic>
      <p:sp>
        <p:nvSpPr>
          <p:cNvPr id="126" name="TextBox 125">
            <a:extLst>
              <a:ext uri="{FF2B5EF4-FFF2-40B4-BE49-F238E27FC236}">
                <a16:creationId xmlns:a16="http://schemas.microsoft.com/office/drawing/2014/main" id="{C81A49C7-7D4A-6B46-A5A9-4F2E578A5FB7}"/>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pic>
        <p:nvPicPr>
          <p:cNvPr id="140" name="Picture 139">
            <a:extLst>
              <a:ext uri="{FF2B5EF4-FFF2-40B4-BE49-F238E27FC236}">
                <a16:creationId xmlns:a16="http://schemas.microsoft.com/office/drawing/2014/main" id="{1FB530A6-8661-8841-A1EF-02101CCE220E}"/>
              </a:ext>
            </a:extLst>
          </p:cNvPr>
          <p:cNvPicPr>
            <a:picLocks noChangeAspect="1"/>
          </p:cNvPicPr>
          <p:nvPr/>
        </p:nvPicPr>
        <p:blipFill>
          <a:blip r:embed="rId6"/>
          <a:stretch>
            <a:fillRect/>
          </a:stretch>
        </p:blipFill>
        <p:spPr>
          <a:xfrm>
            <a:off x="6341431" y="1941442"/>
            <a:ext cx="5850569" cy="3082161"/>
          </a:xfrm>
          <a:prstGeom prst="rect">
            <a:avLst/>
          </a:prstGeom>
        </p:spPr>
      </p:pic>
      <p:pic>
        <p:nvPicPr>
          <p:cNvPr id="142" name="Picture 141">
            <a:extLst>
              <a:ext uri="{FF2B5EF4-FFF2-40B4-BE49-F238E27FC236}">
                <a16:creationId xmlns:a16="http://schemas.microsoft.com/office/drawing/2014/main" id="{51D4363E-9F30-A845-B1FB-0026C2D2DDD3}"/>
              </a:ext>
            </a:extLst>
          </p:cNvPr>
          <p:cNvPicPr>
            <a:picLocks noChangeAspect="1"/>
          </p:cNvPicPr>
          <p:nvPr/>
        </p:nvPicPr>
        <p:blipFill>
          <a:blip r:embed="rId7"/>
          <a:srcRect/>
          <a:stretch/>
        </p:blipFill>
        <p:spPr>
          <a:xfrm>
            <a:off x="1904606" y="750307"/>
            <a:ext cx="5391335" cy="616838"/>
          </a:xfrm>
          <a:prstGeom prst="rect">
            <a:avLst/>
          </a:prstGeom>
          <a:ln>
            <a:solidFill>
              <a:srgbClr val="FF0000"/>
            </a:solidFill>
          </a:ln>
        </p:spPr>
      </p:pic>
      <p:sp>
        <p:nvSpPr>
          <p:cNvPr id="143" name="TextBox 142">
            <a:extLst>
              <a:ext uri="{FF2B5EF4-FFF2-40B4-BE49-F238E27FC236}">
                <a16:creationId xmlns:a16="http://schemas.microsoft.com/office/drawing/2014/main" id="{E4FAE629-E43F-7E4E-84FE-5BC7C7F1EBC8}"/>
              </a:ext>
            </a:extLst>
          </p:cNvPr>
          <p:cNvSpPr txBox="1"/>
          <p:nvPr/>
        </p:nvSpPr>
        <p:spPr>
          <a:xfrm>
            <a:off x="2283297" y="5728220"/>
            <a:ext cx="4628745" cy="646331"/>
          </a:xfrm>
          <a:prstGeom prst="rect">
            <a:avLst/>
          </a:prstGeom>
          <a:noFill/>
          <a:ln>
            <a:solidFill>
              <a:srgbClr val="FF0000"/>
            </a:solidFill>
          </a:ln>
        </p:spPr>
        <p:txBody>
          <a:bodyPr wrap="square" rtlCol="0">
            <a:spAutoFit/>
          </a:bodyPr>
          <a:lstStyle/>
          <a:p>
            <a:pPr algn="ctr"/>
            <a:r>
              <a:rPr lang="en-US" b="1" dirty="0"/>
              <a:t>Heavy-flavor</a:t>
            </a:r>
            <a:r>
              <a:rPr lang="en-US" b="1" dirty="0">
                <a:solidFill>
                  <a:srgbClr val="FF0000"/>
                </a:solidFill>
              </a:rPr>
              <a:t> </a:t>
            </a:r>
            <a:r>
              <a:rPr lang="en-US" b="1" dirty="0"/>
              <a:t>emission spectra at small angles suppressed due to</a:t>
            </a:r>
            <a:r>
              <a:rPr lang="en-US" b="1" dirty="0">
                <a:solidFill>
                  <a:srgbClr val="FF0000"/>
                </a:solidFill>
              </a:rPr>
              <a:t> dead-cone effect [1]</a:t>
            </a:r>
          </a:p>
        </p:txBody>
      </p:sp>
      <p:cxnSp>
        <p:nvCxnSpPr>
          <p:cNvPr id="144" name="Straight Arrow Connector 143">
            <a:extLst>
              <a:ext uri="{FF2B5EF4-FFF2-40B4-BE49-F238E27FC236}">
                <a16:creationId xmlns:a16="http://schemas.microsoft.com/office/drawing/2014/main" id="{B6F74E7F-0C51-AA4F-83A3-1E95DA2146D4}"/>
              </a:ext>
            </a:extLst>
          </p:cNvPr>
          <p:cNvCxnSpPr>
            <a:cxnSpLocks/>
          </p:cNvCxnSpPr>
          <p:nvPr/>
        </p:nvCxnSpPr>
        <p:spPr>
          <a:xfrm flipH="1" flipV="1">
            <a:off x="5995686" y="3252486"/>
            <a:ext cx="5269900" cy="33477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E67A418F-18FC-E64C-B071-7291DE1B1154}"/>
              </a:ext>
            </a:extLst>
          </p:cNvPr>
          <p:cNvSpPr txBox="1"/>
          <p:nvPr/>
        </p:nvSpPr>
        <p:spPr>
          <a:xfrm>
            <a:off x="4965423" y="3109056"/>
            <a:ext cx="1030263" cy="307777"/>
          </a:xfrm>
          <a:prstGeom prst="rect">
            <a:avLst/>
          </a:prstGeom>
          <a:solidFill>
            <a:srgbClr val="FF0000"/>
          </a:solidFill>
        </p:spPr>
        <p:txBody>
          <a:bodyPr wrap="square" rtlCol="0">
            <a:spAutoFit/>
          </a:bodyPr>
          <a:lstStyle/>
          <a:p>
            <a:pPr algn="ctr"/>
            <a:r>
              <a:rPr lang="en-US" sz="1400" b="1" dirty="0">
                <a:solidFill>
                  <a:schemeClr val="bg1"/>
                </a:solidFill>
              </a:rPr>
              <a:t>Dead Cone</a:t>
            </a:r>
          </a:p>
        </p:txBody>
      </p:sp>
      <p:cxnSp>
        <p:nvCxnSpPr>
          <p:cNvPr id="19" name="Straight Connector 18">
            <a:extLst>
              <a:ext uri="{FF2B5EF4-FFF2-40B4-BE49-F238E27FC236}">
                <a16:creationId xmlns:a16="http://schemas.microsoft.com/office/drawing/2014/main" id="{C421885A-3A3F-234B-9C4B-D9490627BE8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0B44234-CE95-7849-AD6F-068E7E8B850E}"/>
              </a:ext>
            </a:extLst>
          </p:cNvPr>
          <p:cNvSpPr/>
          <p:nvPr/>
        </p:nvSpPr>
        <p:spPr>
          <a:xfrm>
            <a:off x="9952892" y="4079632"/>
            <a:ext cx="1219200" cy="433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2BA694-06A7-8C46-86EE-20014969A472}"/>
                  </a:ext>
                </a:extLst>
              </p:cNvPr>
              <p:cNvSpPr txBox="1"/>
              <p:nvPr/>
            </p:nvSpPr>
            <p:spPr>
              <a:xfrm>
                <a:off x="10301348" y="4098271"/>
                <a:ext cx="570604" cy="301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m:rPr>
                              <m:sty m:val="p"/>
                            </m:rPr>
                            <a:rPr lang="en-US" b="0" i="0" smtClean="0">
                              <a:latin typeface="Cambria Math" panose="02040503050406030204" pitchFamily="18" charset="0"/>
                              <a:ea typeface="Cambria Math" panose="02040503050406030204" pitchFamily="18" charset="0"/>
                            </a:rPr>
                            <m:t>q</m:t>
                          </m:r>
                        </m:sub>
                      </m:sSub>
                    </m:oMath>
                  </m:oMathPara>
                </a14:m>
                <a:endParaRPr lang="en-US" baseline="-25000" dirty="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992BA694-06A7-8C46-86EE-20014969A472}"/>
                  </a:ext>
                </a:extLst>
              </p:cNvPr>
              <p:cNvSpPr txBox="1">
                <a:spLocks noRot="1" noChangeAspect="1" noMove="1" noResize="1" noEditPoints="1" noAdjustHandles="1" noChangeArrowheads="1" noChangeShapeType="1" noTextEdit="1"/>
              </p:cNvSpPr>
              <p:nvPr/>
            </p:nvSpPr>
            <p:spPr>
              <a:xfrm>
                <a:off x="10301348" y="4098271"/>
                <a:ext cx="570604" cy="301686"/>
              </a:xfrm>
              <a:prstGeom prst="rect">
                <a:avLst/>
              </a:prstGeom>
              <a:blipFill>
                <a:blip r:embed="rId8"/>
                <a:stretch>
                  <a:fillRect l="-8889" r="-6667" b="-1600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529507E-1572-72F1-8722-76B66D65A338}"/>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7" name="Date Placeholder 1">
            <a:extLst>
              <a:ext uri="{FF2B5EF4-FFF2-40B4-BE49-F238E27FC236}">
                <a16:creationId xmlns:a16="http://schemas.microsoft.com/office/drawing/2014/main" id="{FCB955B1-4805-B730-3DB6-2DA083C95089}"/>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
        <p:nvSpPr>
          <p:cNvPr id="8" name="TextBox 7">
            <a:extLst>
              <a:ext uri="{FF2B5EF4-FFF2-40B4-BE49-F238E27FC236}">
                <a16:creationId xmlns:a16="http://schemas.microsoft.com/office/drawing/2014/main" id="{207762DB-1D84-3F8C-5346-A70241D2CC50}"/>
              </a:ext>
            </a:extLst>
          </p:cNvPr>
          <p:cNvSpPr txBox="1"/>
          <p:nvPr/>
        </p:nvSpPr>
        <p:spPr>
          <a:xfrm>
            <a:off x="7130287" y="6134621"/>
            <a:ext cx="3171061" cy="276999"/>
          </a:xfrm>
          <a:prstGeom prst="rect">
            <a:avLst/>
          </a:prstGeom>
          <a:noFill/>
        </p:spPr>
        <p:txBody>
          <a:bodyPr wrap="none" rtlCol="0">
            <a:spAutoFit/>
          </a:bodyPr>
          <a:lstStyle/>
          <a:p>
            <a:r>
              <a:rPr lang="en-US" sz="1200" dirty="0">
                <a:latin typeface="Times" pitchFamily="2" charset="0"/>
              </a:rPr>
              <a:t>[1] </a:t>
            </a:r>
            <a:r>
              <a:rPr lang="en-US" sz="1200" dirty="0">
                <a:effectLst/>
                <a:latin typeface="Times" pitchFamily="2" charset="0"/>
              </a:rPr>
              <a:t>J. Phys. G: </a:t>
            </a:r>
            <a:r>
              <a:rPr lang="en-US" sz="1200" dirty="0" err="1">
                <a:effectLst/>
                <a:latin typeface="Times" pitchFamily="2" charset="0"/>
              </a:rPr>
              <a:t>Nucl</a:t>
            </a:r>
            <a:r>
              <a:rPr lang="en-US" sz="1200" dirty="0">
                <a:effectLst/>
                <a:latin typeface="Times" pitchFamily="2" charset="0"/>
              </a:rPr>
              <a:t>. Part. Phys. </a:t>
            </a:r>
            <a:r>
              <a:rPr lang="en-US" sz="1200" b="1" dirty="0">
                <a:effectLst/>
                <a:latin typeface="Times" pitchFamily="2" charset="0"/>
              </a:rPr>
              <a:t>17</a:t>
            </a:r>
            <a:r>
              <a:rPr lang="en-US" sz="1200" dirty="0">
                <a:effectLst/>
                <a:latin typeface="Times" pitchFamily="2" charset="0"/>
              </a:rPr>
              <a:t> 1602</a:t>
            </a:r>
            <a:r>
              <a:rPr lang="en-US" sz="1200" dirty="0">
                <a:latin typeface="Times" pitchFamily="2" charset="0"/>
              </a:rPr>
              <a:t> (1991)</a:t>
            </a:r>
          </a:p>
        </p:txBody>
      </p:sp>
      <p:cxnSp>
        <p:nvCxnSpPr>
          <p:cNvPr id="10" name="Straight Arrow Connector 9">
            <a:extLst>
              <a:ext uri="{FF2B5EF4-FFF2-40B4-BE49-F238E27FC236}">
                <a16:creationId xmlns:a16="http://schemas.microsoft.com/office/drawing/2014/main" id="{CC09FA4D-5BE4-404A-620B-A4D098218F11}"/>
              </a:ext>
            </a:extLst>
          </p:cNvPr>
          <p:cNvCxnSpPr>
            <a:cxnSpLocks/>
          </p:cNvCxnSpPr>
          <p:nvPr/>
        </p:nvCxnSpPr>
        <p:spPr>
          <a:xfrm>
            <a:off x="4861367" y="2870521"/>
            <a:ext cx="0" cy="99542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943480-06C6-D034-82EF-08297D4C4D9B}"/>
              </a:ext>
            </a:extLst>
          </p:cNvPr>
          <p:cNvCxnSpPr>
            <a:cxnSpLocks/>
          </p:cNvCxnSpPr>
          <p:nvPr/>
        </p:nvCxnSpPr>
        <p:spPr>
          <a:xfrm>
            <a:off x="3048000" y="5372567"/>
            <a:ext cx="1433332"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1FA3F75-E94C-FC72-A35E-BCD656F5CEA0}"/>
              </a:ext>
            </a:extLst>
          </p:cNvPr>
          <p:cNvSpPr txBox="1"/>
          <p:nvPr/>
        </p:nvSpPr>
        <p:spPr>
          <a:xfrm>
            <a:off x="4441940" y="5222023"/>
            <a:ext cx="1239442" cy="307777"/>
          </a:xfrm>
          <a:prstGeom prst="rect">
            <a:avLst/>
          </a:prstGeom>
          <a:noFill/>
        </p:spPr>
        <p:txBody>
          <a:bodyPr wrap="none" rtlCol="0">
            <a:spAutoFit/>
          </a:bodyPr>
          <a:lstStyle/>
          <a:p>
            <a:r>
              <a:rPr lang="en-US" sz="1400" dirty="0"/>
              <a:t>Smaller angles</a:t>
            </a:r>
          </a:p>
        </p:txBody>
      </p:sp>
    </p:spTree>
    <p:extLst>
      <p:ext uri="{BB962C8B-B14F-4D97-AF65-F5344CB8AC3E}">
        <p14:creationId xmlns:p14="http://schemas.microsoft.com/office/powerpoint/2010/main" val="94669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descr="Chart, waterfall chart&#10;&#10;Description automatically generated">
            <a:extLst>
              <a:ext uri="{FF2B5EF4-FFF2-40B4-BE49-F238E27FC236}">
                <a16:creationId xmlns:a16="http://schemas.microsoft.com/office/drawing/2014/main" id="{843C48BA-DD71-684A-AE92-8D20C78AD563}"/>
              </a:ext>
            </a:extLst>
          </p:cNvPr>
          <p:cNvPicPr>
            <a:picLocks noChangeAspect="1"/>
          </p:cNvPicPr>
          <p:nvPr/>
        </p:nvPicPr>
        <p:blipFill rotWithShape="1">
          <a:blip r:embed="rId3"/>
          <a:srcRect r="2410"/>
          <a:stretch/>
        </p:blipFill>
        <p:spPr>
          <a:xfrm>
            <a:off x="3458898" y="2030665"/>
            <a:ext cx="3990290" cy="2938210"/>
          </a:xfrm>
          <a:prstGeom prst="rect">
            <a:avLst/>
          </a:prstGeom>
        </p:spPr>
      </p:pic>
      <p:pic>
        <p:nvPicPr>
          <p:cNvPr id="110" name="Picture 109">
            <a:extLst>
              <a:ext uri="{FF2B5EF4-FFF2-40B4-BE49-F238E27FC236}">
                <a16:creationId xmlns:a16="http://schemas.microsoft.com/office/drawing/2014/main" id="{AC65C5BA-C67D-F141-9059-87FEE449ECA8}"/>
              </a:ext>
            </a:extLst>
          </p:cNvPr>
          <p:cNvPicPr>
            <a:picLocks noChangeAspect="1"/>
          </p:cNvPicPr>
          <p:nvPr/>
        </p:nvPicPr>
        <p:blipFill>
          <a:blip r:embed="rId4"/>
          <a:stretch>
            <a:fillRect/>
          </a:stretch>
        </p:blipFill>
        <p:spPr>
          <a:xfrm>
            <a:off x="8305952" y="12496"/>
            <a:ext cx="1919148" cy="2157446"/>
          </a:xfrm>
          <a:prstGeom prst="rect">
            <a:avLst/>
          </a:prstGeom>
        </p:spPr>
      </p:pic>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3</a:t>
            </a:fld>
            <a:endParaRPr lang="en-US" dirty="0">
              <a:solidFill>
                <a:schemeClr val="tx1"/>
              </a:solidFill>
            </a:endParaRPr>
          </a:p>
        </p:txBody>
      </p:sp>
      <p:pic>
        <p:nvPicPr>
          <p:cNvPr id="32" name="Picture 8">
            <a:extLst>
              <a:ext uri="{FF2B5EF4-FFF2-40B4-BE49-F238E27FC236}">
                <a16:creationId xmlns:a16="http://schemas.microsoft.com/office/drawing/2014/main" id="{4C8A8849-5509-AF45-8398-687964440F2E}"/>
              </a:ext>
            </a:extLst>
          </p:cNvPr>
          <p:cNvPicPr>
            <a:picLocks noChangeAspect="1" noChangeArrowheads="1"/>
          </p:cNvPicPr>
          <p:nvPr/>
        </p:nvPicPr>
        <p:blipFill rotWithShape="1">
          <a:blip r:embed="rId5"/>
          <a:srcRect l="35604"/>
          <a:stretch/>
        </p:blipFill>
        <p:spPr bwMode="auto">
          <a:xfrm>
            <a:off x="166079" y="744206"/>
            <a:ext cx="5308983" cy="87997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E34CDB7-7828-1341-8645-BA4F92548006}"/>
              </a:ext>
            </a:extLst>
          </p:cNvPr>
          <p:cNvSpPr txBox="1"/>
          <p:nvPr/>
        </p:nvSpPr>
        <p:spPr>
          <a:xfrm>
            <a:off x="12566178" y="654451"/>
            <a:ext cx="92223" cy="400110"/>
          </a:xfrm>
          <a:prstGeom prst="rect">
            <a:avLst/>
          </a:prstGeom>
          <a:noFill/>
        </p:spPr>
        <p:txBody>
          <a:bodyPr wrap="square" rtlCol="0">
            <a:spAutoFit/>
          </a:bodyPr>
          <a:lstStyle/>
          <a:p>
            <a:endParaRPr lang="en-US" sz="2000" b="1" dirty="0"/>
          </a:p>
        </p:txBody>
      </p:sp>
      <p:sp>
        <p:nvSpPr>
          <p:cNvPr id="40" name="TextBox 39">
            <a:extLst>
              <a:ext uri="{FF2B5EF4-FFF2-40B4-BE49-F238E27FC236}">
                <a16:creationId xmlns:a16="http://schemas.microsoft.com/office/drawing/2014/main" id="{EEE7836C-449C-1E40-BDD9-F3D8427428E2}"/>
              </a:ext>
            </a:extLst>
          </p:cNvPr>
          <p:cNvSpPr txBox="1"/>
          <p:nvPr/>
        </p:nvSpPr>
        <p:spPr>
          <a:xfrm>
            <a:off x="12122" y="5467463"/>
            <a:ext cx="4590341" cy="646331"/>
          </a:xfrm>
          <a:prstGeom prst="rect">
            <a:avLst/>
          </a:prstGeom>
          <a:noFill/>
          <a:ln w="15875">
            <a:solidFill>
              <a:srgbClr val="FF0000"/>
            </a:solidFill>
          </a:ln>
        </p:spPr>
        <p:txBody>
          <a:bodyPr wrap="square" rtlCol="0">
            <a:spAutoFit/>
          </a:bodyPr>
          <a:lstStyle/>
          <a:p>
            <a:pPr algn="ctr"/>
            <a:r>
              <a:rPr lang="en-US" b="1" dirty="0"/>
              <a:t>Jet energy is </a:t>
            </a:r>
            <a:r>
              <a:rPr lang="en-US" b="1" dirty="0">
                <a:solidFill>
                  <a:srgbClr val="FF0000"/>
                </a:solidFill>
              </a:rPr>
              <a:t>redistributed to large distances from the jet axis</a:t>
            </a:r>
            <a:r>
              <a:rPr lang="en-US" b="1" dirty="0"/>
              <a:t> in the presence of QGP</a:t>
            </a:r>
          </a:p>
        </p:txBody>
      </p:sp>
      <p:pic>
        <p:nvPicPr>
          <p:cNvPr id="112" name="Picture 111">
            <a:extLst>
              <a:ext uri="{FF2B5EF4-FFF2-40B4-BE49-F238E27FC236}">
                <a16:creationId xmlns:a16="http://schemas.microsoft.com/office/drawing/2014/main" id="{61A13705-2D62-6D49-BDF0-5A9293D59776}"/>
              </a:ext>
            </a:extLst>
          </p:cNvPr>
          <p:cNvPicPr>
            <a:picLocks noChangeAspect="1"/>
          </p:cNvPicPr>
          <p:nvPr/>
        </p:nvPicPr>
        <p:blipFill rotWithShape="1">
          <a:blip r:embed="rId6"/>
          <a:srcRect t="16957"/>
          <a:stretch/>
        </p:blipFill>
        <p:spPr>
          <a:xfrm>
            <a:off x="5667435" y="1181950"/>
            <a:ext cx="2638517" cy="256703"/>
          </a:xfrm>
          <a:prstGeom prst="rect">
            <a:avLst/>
          </a:prstGeom>
        </p:spPr>
      </p:pic>
      <p:pic>
        <p:nvPicPr>
          <p:cNvPr id="149" name="Picture 2">
            <a:extLst>
              <a:ext uri="{FF2B5EF4-FFF2-40B4-BE49-F238E27FC236}">
                <a16:creationId xmlns:a16="http://schemas.microsoft.com/office/drawing/2014/main" id="{E7DE6799-0093-2442-8000-4F0D03AA99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a:extLst>
              <a:ext uri="{FF2B5EF4-FFF2-40B4-BE49-F238E27FC236}">
                <a16:creationId xmlns:a16="http://schemas.microsoft.com/office/drawing/2014/main" id="{5822C318-CF97-5241-9F84-A8655CF5E625}"/>
              </a:ext>
            </a:extLst>
          </p:cNvPr>
          <p:cNvPicPr>
            <a:picLocks noChangeAspect="1"/>
          </p:cNvPicPr>
          <p:nvPr/>
        </p:nvPicPr>
        <p:blipFill>
          <a:blip r:embed="rId8"/>
          <a:stretch>
            <a:fillRect/>
          </a:stretch>
        </p:blipFill>
        <p:spPr>
          <a:xfrm>
            <a:off x="12122" y="1726507"/>
            <a:ext cx="3452925" cy="3316902"/>
          </a:xfrm>
          <a:prstGeom prst="rect">
            <a:avLst/>
          </a:prstGeom>
        </p:spPr>
      </p:pic>
      <p:sp>
        <p:nvSpPr>
          <p:cNvPr id="41" name="Oval 40">
            <a:extLst>
              <a:ext uri="{FF2B5EF4-FFF2-40B4-BE49-F238E27FC236}">
                <a16:creationId xmlns:a16="http://schemas.microsoft.com/office/drawing/2014/main" id="{417C99BF-E31B-364C-8638-C9CA7CA02F8C}"/>
              </a:ext>
            </a:extLst>
          </p:cNvPr>
          <p:cNvSpPr/>
          <p:nvPr/>
        </p:nvSpPr>
        <p:spPr>
          <a:xfrm>
            <a:off x="2258111" y="2036793"/>
            <a:ext cx="889458" cy="1593076"/>
          </a:xfrm>
          <a:prstGeom prst="ellipse">
            <a:avLst/>
          </a:prstGeom>
          <a:noFill/>
          <a:ln w="44450">
            <a:solidFill>
              <a:srgbClr val="FF0000">
                <a:alpha val="628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D6AABB70-4223-3A49-9B6F-B781184AA639}"/>
              </a:ext>
            </a:extLst>
          </p:cNvPr>
          <p:cNvCxnSpPr>
            <a:cxnSpLocks/>
            <a:stCxn id="41" idx="4"/>
          </p:cNvCxnSpPr>
          <p:nvPr/>
        </p:nvCxnSpPr>
        <p:spPr>
          <a:xfrm>
            <a:off x="2702840" y="3629869"/>
            <a:ext cx="0" cy="183759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1" name="AutoShape 4">
            <a:extLst>
              <a:ext uri="{FF2B5EF4-FFF2-40B4-BE49-F238E27FC236}">
                <a16:creationId xmlns:a16="http://schemas.microsoft.com/office/drawing/2014/main" id="{30B2B772-A047-004E-B9EC-B90110A9CC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30D8CC3B-19C0-5949-A55B-851469EE5A91}"/>
              </a:ext>
            </a:extLst>
          </p:cNvPr>
          <p:cNvSpPr txBox="1"/>
          <p:nvPr/>
        </p:nvSpPr>
        <p:spPr>
          <a:xfrm>
            <a:off x="-33476" y="0"/>
            <a:ext cx="3962400" cy="646331"/>
          </a:xfrm>
          <a:prstGeom prst="rect">
            <a:avLst/>
          </a:prstGeom>
          <a:noFill/>
        </p:spPr>
        <p:txBody>
          <a:bodyPr wrap="square" rtlCol="0">
            <a:spAutoFit/>
          </a:bodyPr>
          <a:lstStyle/>
          <a:p>
            <a:r>
              <a:rPr lang="en-US" sz="3600" b="1" dirty="0"/>
              <a:t>Motivation</a:t>
            </a:r>
          </a:p>
        </p:txBody>
      </p:sp>
      <p:sp>
        <p:nvSpPr>
          <p:cNvPr id="27" name="TextBox 26">
            <a:extLst>
              <a:ext uri="{FF2B5EF4-FFF2-40B4-BE49-F238E27FC236}">
                <a16:creationId xmlns:a16="http://schemas.microsoft.com/office/drawing/2014/main" id="{4CB7AEC0-FD1C-8D43-9FF2-F5D1AAED56BE}"/>
              </a:ext>
            </a:extLst>
          </p:cNvPr>
          <p:cNvSpPr txBox="1"/>
          <p:nvPr/>
        </p:nvSpPr>
        <p:spPr>
          <a:xfrm>
            <a:off x="12122" y="5118439"/>
            <a:ext cx="2636748"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CMS,</a:t>
            </a:r>
            <a:r>
              <a:rPr lang="en-US" sz="1400" dirty="0"/>
              <a:t> Phys. Lett. B 730 (2014) 243</a:t>
            </a:r>
          </a:p>
        </p:txBody>
      </p:sp>
      <p:cxnSp>
        <p:nvCxnSpPr>
          <p:cNvPr id="28" name="Straight Connector 27">
            <a:extLst>
              <a:ext uri="{FF2B5EF4-FFF2-40B4-BE49-F238E27FC236}">
                <a16:creationId xmlns:a16="http://schemas.microsoft.com/office/drawing/2014/main" id="{A94209D3-C617-1342-BBD4-832440C8EDC7}"/>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D093FEB-EA60-6062-54CC-E19814CA0374}"/>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5" name="Date Placeholder 1">
            <a:extLst>
              <a:ext uri="{FF2B5EF4-FFF2-40B4-BE49-F238E27FC236}">
                <a16:creationId xmlns:a16="http://schemas.microsoft.com/office/drawing/2014/main" id="{B6298768-38DE-A80C-5380-BC9558F4FD54}"/>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
        <p:nvSpPr>
          <p:cNvPr id="6" name="TextBox 5">
            <a:extLst>
              <a:ext uri="{FF2B5EF4-FFF2-40B4-BE49-F238E27FC236}">
                <a16:creationId xmlns:a16="http://schemas.microsoft.com/office/drawing/2014/main" id="{4D3DB614-5E77-6E44-AB93-E8803B642BC1}"/>
              </a:ext>
            </a:extLst>
          </p:cNvPr>
          <p:cNvSpPr txBox="1"/>
          <p:nvPr/>
        </p:nvSpPr>
        <p:spPr>
          <a:xfrm>
            <a:off x="5807240" y="720670"/>
            <a:ext cx="2570255" cy="400110"/>
          </a:xfrm>
          <a:prstGeom prst="rect">
            <a:avLst/>
          </a:prstGeom>
          <a:noFill/>
        </p:spPr>
        <p:txBody>
          <a:bodyPr wrap="none" rtlCol="0">
            <a:spAutoFit/>
          </a:bodyPr>
          <a:lstStyle/>
          <a:p>
            <a:r>
              <a:rPr lang="en-US" sz="2000" b="1" dirty="0">
                <a:latin typeface="Times" pitchFamily="2" charset="0"/>
              </a:rPr>
              <a:t>Differential Jet Shape</a:t>
            </a:r>
          </a:p>
        </p:txBody>
      </p:sp>
      <p:cxnSp>
        <p:nvCxnSpPr>
          <p:cNvPr id="7" name="Straight Arrow Connector 6">
            <a:extLst>
              <a:ext uri="{FF2B5EF4-FFF2-40B4-BE49-F238E27FC236}">
                <a16:creationId xmlns:a16="http://schemas.microsoft.com/office/drawing/2014/main" id="{6C5376DA-36A9-E415-CAE2-1BFA655E1652}"/>
              </a:ext>
            </a:extLst>
          </p:cNvPr>
          <p:cNvCxnSpPr>
            <a:cxnSpLocks/>
            <a:stCxn id="6" idx="1"/>
          </p:cNvCxnSpPr>
          <p:nvPr/>
        </p:nvCxnSpPr>
        <p:spPr>
          <a:xfrm flipH="1">
            <a:off x="5475062" y="920725"/>
            <a:ext cx="332178" cy="12555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3F23446-FAC6-719C-4F42-A6309F56F89F}"/>
              </a:ext>
            </a:extLst>
          </p:cNvPr>
          <p:cNvSpPr txBox="1"/>
          <p:nvPr/>
        </p:nvSpPr>
        <p:spPr>
          <a:xfrm>
            <a:off x="4128896" y="4964550"/>
            <a:ext cx="3513206" cy="307777"/>
          </a:xfrm>
          <a:prstGeom prst="rect">
            <a:avLst/>
          </a:prstGeom>
          <a:noFill/>
        </p:spPr>
        <p:txBody>
          <a:bodyPr wrap="none" rtlCol="0">
            <a:spAutoFit/>
          </a:bodyPr>
          <a:lstStyle/>
          <a:p>
            <a:r>
              <a:rPr lang="en-US" sz="1400" dirty="0"/>
              <a:t>Similar pp measurement from STAR underway</a:t>
            </a:r>
          </a:p>
        </p:txBody>
      </p:sp>
      <p:cxnSp>
        <p:nvCxnSpPr>
          <p:cNvPr id="8" name="Straight Arrow Connector 7">
            <a:extLst>
              <a:ext uri="{FF2B5EF4-FFF2-40B4-BE49-F238E27FC236}">
                <a16:creationId xmlns:a16="http://schemas.microsoft.com/office/drawing/2014/main" id="{B63BA57F-9170-15EA-8EF2-F9D253C6CB20}"/>
              </a:ext>
            </a:extLst>
          </p:cNvPr>
          <p:cNvCxnSpPr>
            <a:cxnSpLocks/>
          </p:cNvCxnSpPr>
          <p:nvPr/>
        </p:nvCxnSpPr>
        <p:spPr>
          <a:xfrm>
            <a:off x="4600332" y="4715835"/>
            <a:ext cx="180012" cy="32757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641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descr="Chart, waterfall chart&#10;&#10;Description automatically generated">
            <a:extLst>
              <a:ext uri="{FF2B5EF4-FFF2-40B4-BE49-F238E27FC236}">
                <a16:creationId xmlns:a16="http://schemas.microsoft.com/office/drawing/2014/main" id="{843C48BA-DD71-684A-AE92-8D20C78AD563}"/>
              </a:ext>
            </a:extLst>
          </p:cNvPr>
          <p:cNvPicPr>
            <a:picLocks noChangeAspect="1"/>
          </p:cNvPicPr>
          <p:nvPr/>
        </p:nvPicPr>
        <p:blipFill rotWithShape="1">
          <a:blip r:embed="rId3"/>
          <a:srcRect r="2410"/>
          <a:stretch/>
        </p:blipFill>
        <p:spPr>
          <a:xfrm>
            <a:off x="3458898" y="2030665"/>
            <a:ext cx="3990290" cy="2938210"/>
          </a:xfrm>
          <a:prstGeom prst="rect">
            <a:avLst/>
          </a:prstGeom>
        </p:spPr>
      </p:pic>
      <p:pic>
        <p:nvPicPr>
          <p:cNvPr id="110" name="Picture 109">
            <a:extLst>
              <a:ext uri="{FF2B5EF4-FFF2-40B4-BE49-F238E27FC236}">
                <a16:creationId xmlns:a16="http://schemas.microsoft.com/office/drawing/2014/main" id="{AC65C5BA-C67D-F141-9059-87FEE449ECA8}"/>
              </a:ext>
            </a:extLst>
          </p:cNvPr>
          <p:cNvPicPr>
            <a:picLocks noChangeAspect="1"/>
          </p:cNvPicPr>
          <p:nvPr/>
        </p:nvPicPr>
        <p:blipFill>
          <a:blip r:embed="rId4"/>
          <a:stretch>
            <a:fillRect/>
          </a:stretch>
        </p:blipFill>
        <p:spPr>
          <a:xfrm>
            <a:off x="8305952" y="12496"/>
            <a:ext cx="1919148" cy="2157446"/>
          </a:xfrm>
          <a:prstGeom prst="rect">
            <a:avLst/>
          </a:prstGeom>
        </p:spPr>
      </p:pic>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4</a:t>
            </a:fld>
            <a:endParaRPr lang="en-US" dirty="0">
              <a:solidFill>
                <a:schemeClr val="tx1"/>
              </a:solidFill>
            </a:endParaRPr>
          </a:p>
        </p:txBody>
      </p:sp>
      <p:pic>
        <p:nvPicPr>
          <p:cNvPr id="32" name="Picture 8">
            <a:extLst>
              <a:ext uri="{FF2B5EF4-FFF2-40B4-BE49-F238E27FC236}">
                <a16:creationId xmlns:a16="http://schemas.microsoft.com/office/drawing/2014/main" id="{4C8A8849-5509-AF45-8398-687964440F2E}"/>
              </a:ext>
            </a:extLst>
          </p:cNvPr>
          <p:cNvPicPr>
            <a:picLocks noChangeAspect="1" noChangeArrowheads="1"/>
          </p:cNvPicPr>
          <p:nvPr/>
        </p:nvPicPr>
        <p:blipFill rotWithShape="1">
          <a:blip r:embed="rId5"/>
          <a:srcRect l="35604"/>
          <a:stretch/>
        </p:blipFill>
        <p:spPr bwMode="auto">
          <a:xfrm>
            <a:off x="166079" y="744206"/>
            <a:ext cx="5308983" cy="87997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E34CDB7-7828-1341-8645-BA4F92548006}"/>
              </a:ext>
            </a:extLst>
          </p:cNvPr>
          <p:cNvSpPr txBox="1"/>
          <p:nvPr/>
        </p:nvSpPr>
        <p:spPr>
          <a:xfrm>
            <a:off x="12566178" y="654451"/>
            <a:ext cx="92223" cy="400110"/>
          </a:xfrm>
          <a:prstGeom prst="rect">
            <a:avLst/>
          </a:prstGeom>
          <a:noFill/>
        </p:spPr>
        <p:txBody>
          <a:bodyPr wrap="square" rtlCol="0">
            <a:spAutoFit/>
          </a:bodyPr>
          <a:lstStyle/>
          <a:p>
            <a:endParaRPr lang="en-US" sz="2000" b="1" dirty="0"/>
          </a:p>
        </p:txBody>
      </p:sp>
      <p:sp>
        <p:nvSpPr>
          <p:cNvPr id="40" name="TextBox 39">
            <a:extLst>
              <a:ext uri="{FF2B5EF4-FFF2-40B4-BE49-F238E27FC236}">
                <a16:creationId xmlns:a16="http://schemas.microsoft.com/office/drawing/2014/main" id="{EEE7836C-449C-1E40-BDD9-F3D8427428E2}"/>
              </a:ext>
            </a:extLst>
          </p:cNvPr>
          <p:cNvSpPr txBox="1"/>
          <p:nvPr/>
        </p:nvSpPr>
        <p:spPr>
          <a:xfrm>
            <a:off x="12122" y="5467463"/>
            <a:ext cx="4590341" cy="646331"/>
          </a:xfrm>
          <a:prstGeom prst="rect">
            <a:avLst/>
          </a:prstGeom>
          <a:noFill/>
          <a:ln w="15875">
            <a:solidFill>
              <a:srgbClr val="FF0000"/>
            </a:solidFill>
          </a:ln>
        </p:spPr>
        <p:txBody>
          <a:bodyPr wrap="square" rtlCol="0">
            <a:spAutoFit/>
          </a:bodyPr>
          <a:lstStyle/>
          <a:p>
            <a:pPr algn="ctr"/>
            <a:r>
              <a:rPr lang="en-US" b="1" dirty="0"/>
              <a:t>Jet energy is </a:t>
            </a:r>
            <a:r>
              <a:rPr lang="en-US" b="1" dirty="0">
                <a:solidFill>
                  <a:srgbClr val="FF0000"/>
                </a:solidFill>
              </a:rPr>
              <a:t>redistributed to large distances from the jet axis</a:t>
            </a:r>
            <a:r>
              <a:rPr lang="en-US" b="1" dirty="0"/>
              <a:t> in the presence of QGP</a:t>
            </a:r>
          </a:p>
        </p:txBody>
      </p:sp>
      <p:pic>
        <p:nvPicPr>
          <p:cNvPr id="112" name="Picture 111">
            <a:extLst>
              <a:ext uri="{FF2B5EF4-FFF2-40B4-BE49-F238E27FC236}">
                <a16:creationId xmlns:a16="http://schemas.microsoft.com/office/drawing/2014/main" id="{61A13705-2D62-6D49-BDF0-5A9293D59776}"/>
              </a:ext>
            </a:extLst>
          </p:cNvPr>
          <p:cNvPicPr>
            <a:picLocks noChangeAspect="1"/>
          </p:cNvPicPr>
          <p:nvPr/>
        </p:nvPicPr>
        <p:blipFill rotWithShape="1">
          <a:blip r:embed="rId6"/>
          <a:srcRect t="16957"/>
          <a:stretch/>
        </p:blipFill>
        <p:spPr>
          <a:xfrm>
            <a:off x="5667435" y="1181950"/>
            <a:ext cx="2638517" cy="256703"/>
          </a:xfrm>
          <a:prstGeom prst="rect">
            <a:avLst/>
          </a:prstGeom>
        </p:spPr>
      </p:pic>
      <p:sp>
        <p:nvSpPr>
          <p:cNvPr id="122" name="TextBox 121">
            <a:extLst>
              <a:ext uri="{FF2B5EF4-FFF2-40B4-BE49-F238E27FC236}">
                <a16:creationId xmlns:a16="http://schemas.microsoft.com/office/drawing/2014/main" id="{9E732DAB-15E4-1849-B81A-E2E742B8B839}"/>
              </a:ext>
            </a:extLst>
          </p:cNvPr>
          <p:cNvSpPr txBox="1"/>
          <p:nvPr/>
        </p:nvSpPr>
        <p:spPr>
          <a:xfrm>
            <a:off x="7644941" y="2773653"/>
            <a:ext cx="5160318" cy="172976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Possible mechanisms: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Multiple scattering</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Medium-induced bremsstrahlung</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Medium response</a:t>
            </a:r>
          </a:p>
        </p:txBody>
      </p:sp>
      <p:cxnSp>
        <p:nvCxnSpPr>
          <p:cNvPr id="127" name="Straight Arrow Connector 126">
            <a:extLst>
              <a:ext uri="{FF2B5EF4-FFF2-40B4-BE49-F238E27FC236}">
                <a16:creationId xmlns:a16="http://schemas.microsoft.com/office/drawing/2014/main" id="{0E1F1719-95BB-3848-8EF0-14477FA3DB47}"/>
              </a:ext>
            </a:extLst>
          </p:cNvPr>
          <p:cNvCxnSpPr>
            <a:cxnSpLocks/>
          </p:cNvCxnSpPr>
          <p:nvPr/>
        </p:nvCxnSpPr>
        <p:spPr>
          <a:xfrm>
            <a:off x="8324770" y="4500866"/>
            <a:ext cx="0" cy="342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0330A7B6-50E6-7946-B310-7D549AF8C3C2}"/>
              </a:ext>
            </a:extLst>
          </p:cNvPr>
          <p:cNvSpPr txBox="1"/>
          <p:nvPr/>
        </p:nvSpPr>
        <p:spPr>
          <a:xfrm>
            <a:off x="7581723" y="4842599"/>
            <a:ext cx="1970571" cy="923330"/>
          </a:xfrm>
          <a:prstGeom prst="rect">
            <a:avLst/>
          </a:prstGeom>
          <a:noFill/>
          <a:ln>
            <a:solidFill>
              <a:schemeClr val="tx1"/>
            </a:solidFill>
          </a:ln>
        </p:spPr>
        <p:txBody>
          <a:bodyPr wrap="square" rtlCol="0">
            <a:spAutoFit/>
          </a:bodyPr>
          <a:lstStyle/>
          <a:p>
            <a:pPr algn="ctr"/>
            <a:r>
              <a:rPr lang="en-US" b="1" dirty="0">
                <a:solidFill>
                  <a:srgbClr val="FF0000"/>
                </a:solidFill>
              </a:rPr>
              <a:t>Dependent on the mass of the underlying </a:t>
            </a:r>
            <a:r>
              <a:rPr lang="en-US" b="1" dirty="0" err="1">
                <a:solidFill>
                  <a:srgbClr val="FF0000"/>
                </a:solidFill>
              </a:rPr>
              <a:t>parton</a:t>
            </a:r>
            <a:r>
              <a:rPr lang="en-US" b="1" dirty="0">
                <a:solidFill>
                  <a:srgbClr val="FF0000"/>
                </a:solidFill>
              </a:rPr>
              <a:t> </a:t>
            </a:r>
          </a:p>
        </p:txBody>
      </p:sp>
      <p:cxnSp>
        <p:nvCxnSpPr>
          <p:cNvPr id="131" name="Straight Arrow Connector 130">
            <a:extLst>
              <a:ext uri="{FF2B5EF4-FFF2-40B4-BE49-F238E27FC236}">
                <a16:creationId xmlns:a16="http://schemas.microsoft.com/office/drawing/2014/main" id="{8817225E-A539-F04F-A92C-98760A78AFF8}"/>
              </a:ext>
            </a:extLst>
          </p:cNvPr>
          <p:cNvCxnSpPr>
            <a:cxnSpLocks/>
          </p:cNvCxnSpPr>
          <p:nvPr/>
        </p:nvCxnSpPr>
        <p:spPr>
          <a:xfrm>
            <a:off x="9560109" y="5355954"/>
            <a:ext cx="3245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D042AC77-0159-224D-9692-B7E870A144B3}"/>
              </a:ext>
            </a:extLst>
          </p:cNvPr>
          <p:cNvSpPr txBox="1"/>
          <p:nvPr/>
        </p:nvSpPr>
        <p:spPr>
          <a:xfrm>
            <a:off x="9884708" y="5031665"/>
            <a:ext cx="2126108" cy="646331"/>
          </a:xfrm>
          <a:prstGeom prst="rect">
            <a:avLst/>
          </a:prstGeom>
          <a:noFill/>
          <a:ln>
            <a:solidFill>
              <a:schemeClr val="tx1">
                <a:alpha val="90000"/>
              </a:schemeClr>
            </a:solidFill>
          </a:ln>
        </p:spPr>
        <p:txBody>
          <a:bodyPr wrap="square" rtlCol="0">
            <a:spAutoFit/>
          </a:bodyPr>
          <a:lstStyle/>
          <a:p>
            <a:pPr algn="ctr"/>
            <a:r>
              <a:rPr lang="en-US" b="1" dirty="0"/>
              <a:t>Motivation to study heavy-flavor jets</a:t>
            </a:r>
          </a:p>
        </p:txBody>
      </p:sp>
      <p:pic>
        <p:nvPicPr>
          <p:cNvPr id="149" name="Picture 2">
            <a:extLst>
              <a:ext uri="{FF2B5EF4-FFF2-40B4-BE49-F238E27FC236}">
                <a16:creationId xmlns:a16="http://schemas.microsoft.com/office/drawing/2014/main" id="{E7DE6799-0093-2442-8000-4F0D03AA99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a:extLst>
              <a:ext uri="{FF2B5EF4-FFF2-40B4-BE49-F238E27FC236}">
                <a16:creationId xmlns:a16="http://schemas.microsoft.com/office/drawing/2014/main" id="{5822C318-CF97-5241-9F84-A8655CF5E625}"/>
              </a:ext>
            </a:extLst>
          </p:cNvPr>
          <p:cNvPicPr>
            <a:picLocks noChangeAspect="1"/>
          </p:cNvPicPr>
          <p:nvPr/>
        </p:nvPicPr>
        <p:blipFill>
          <a:blip r:embed="rId8"/>
          <a:stretch>
            <a:fillRect/>
          </a:stretch>
        </p:blipFill>
        <p:spPr>
          <a:xfrm>
            <a:off x="12122" y="1726507"/>
            <a:ext cx="3452925" cy="3316902"/>
          </a:xfrm>
          <a:prstGeom prst="rect">
            <a:avLst/>
          </a:prstGeom>
        </p:spPr>
      </p:pic>
      <p:sp>
        <p:nvSpPr>
          <p:cNvPr id="41" name="Oval 40">
            <a:extLst>
              <a:ext uri="{FF2B5EF4-FFF2-40B4-BE49-F238E27FC236}">
                <a16:creationId xmlns:a16="http://schemas.microsoft.com/office/drawing/2014/main" id="{417C99BF-E31B-364C-8638-C9CA7CA02F8C}"/>
              </a:ext>
            </a:extLst>
          </p:cNvPr>
          <p:cNvSpPr/>
          <p:nvPr/>
        </p:nvSpPr>
        <p:spPr>
          <a:xfrm>
            <a:off x="2258111" y="2036793"/>
            <a:ext cx="889458" cy="1593076"/>
          </a:xfrm>
          <a:prstGeom prst="ellipse">
            <a:avLst/>
          </a:prstGeom>
          <a:noFill/>
          <a:ln w="44450">
            <a:solidFill>
              <a:srgbClr val="FF0000">
                <a:alpha val="628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D6AABB70-4223-3A49-9B6F-B781184AA639}"/>
              </a:ext>
            </a:extLst>
          </p:cNvPr>
          <p:cNvCxnSpPr>
            <a:cxnSpLocks/>
            <a:stCxn id="41" idx="4"/>
          </p:cNvCxnSpPr>
          <p:nvPr/>
        </p:nvCxnSpPr>
        <p:spPr>
          <a:xfrm>
            <a:off x="2702840" y="3629869"/>
            <a:ext cx="0" cy="183759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1" name="AutoShape 4">
            <a:extLst>
              <a:ext uri="{FF2B5EF4-FFF2-40B4-BE49-F238E27FC236}">
                <a16:creationId xmlns:a16="http://schemas.microsoft.com/office/drawing/2014/main" id="{30B2B772-A047-004E-B9EC-B90110A9CC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30D8CC3B-19C0-5949-A55B-851469EE5A91}"/>
              </a:ext>
            </a:extLst>
          </p:cNvPr>
          <p:cNvSpPr txBox="1"/>
          <p:nvPr/>
        </p:nvSpPr>
        <p:spPr>
          <a:xfrm>
            <a:off x="-33476" y="0"/>
            <a:ext cx="3962400" cy="646331"/>
          </a:xfrm>
          <a:prstGeom prst="rect">
            <a:avLst/>
          </a:prstGeom>
          <a:noFill/>
        </p:spPr>
        <p:txBody>
          <a:bodyPr wrap="square" rtlCol="0">
            <a:spAutoFit/>
          </a:bodyPr>
          <a:lstStyle/>
          <a:p>
            <a:r>
              <a:rPr lang="en-US" sz="3600" b="1" dirty="0"/>
              <a:t>Motivation</a:t>
            </a:r>
          </a:p>
        </p:txBody>
      </p:sp>
      <p:sp>
        <p:nvSpPr>
          <p:cNvPr id="27" name="TextBox 26">
            <a:extLst>
              <a:ext uri="{FF2B5EF4-FFF2-40B4-BE49-F238E27FC236}">
                <a16:creationId xmlns:a16="http://schemas.microsoft.com/office/drawing/2014/main" id="{69ED62B3-10F5-DC41-A379-698B22018977}"/>
              </a:ext>
            </a:extLst>
          </p:cNvPr>
          <p:cNvSpPr txBox="1"/>
          <p:nvPr/>
        </p:nvSpPr>
        <p:spPr>
          <a:xfrm>
            <a:off x="12122" y="5118439"/>
            <a:ext cx="2636748"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CMS,</a:t>
            </a:r>
            <a:r>
              <a:rPr lang="en-US" sz="1400" dirty="0"/>
              <a:t> Phys. Lett. B 730 (2014) 243</a:t>
            </a:r>
          </a:p>
        </p:txBody>
      </p:sp>
      <p:cxnSp>
        <p:nvCxnSpPr>
          <p:cNvPr id="28" name="Straight Connector 27">
            <a:extLst>
              <a:ext uri="{FF2B5EF4-FFF2-40B4-BE49-F238E27FC236}">
                <a16:creationId xmlns:a16="http://schemas.microsoft.com/office/drawing/2014/main" id="{CF337429-A840-B844-95B4-459D6F5D1B69}"/>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C1F2AF9-6239-DDB5-D789-9A2DB5535993}"/>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5" name="Date Placeholder 1">
            <a:extLst>
              <a:ext uri="{FF2B5EF4-FFF2-40B4-BE49-F238E27FC236}">
                <a16:creationId xmlns:a16="http://schemas.microsoft.com/office/drawing/2014/main" id="{020542E4-4FDB-F446-6F19-BC9E19433445}"/>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
        <p:nvSpPr>
          <p:cNvPr id="6" name="TextBox 5">
            <a:extLst>
              <a:ext uri="{FF2B5EF4-FFF2-40B4-BE49-F238E27FC236}">
                <a16:creationId xmlns:a16="http://schemas.microsoft.com/office/drawing/2014/main" id="{D63DECAA-08FC-2D8F-88AA-DDE8B4484E1C}"/>
              </a:ext>
            </a:extLst>
          </p:cNvPr>
          <p:cNvSpPr txBox="1"/>
          <p:nvPr/>
        </p:nvSpPr>
        <p:spPr>
          <a:xfrm>
            <a:off x="5807240" y="720670"/>
            <a:ext cx="2570255" cy="400110"/>
          </a:xfrm>
          <a:prstGeom prst="rect">
            <a:avLst/>
          </a:prstGeom>
          <a:noFill/>
        </p:spPr>
        <p:txBody>
          <a:bodyPr wrap="none" rtlCol="0">
            <a:spAutoFit/>
          </a:bodyPr>
          <a:lstStyle/>
          <a:p>
            <a:r>
              <a:rPr lang="en-US" sz="2000" b="1" dirty="0">
                <a:latin typeface="Times" pitchFamily="2" charset="0"/>
              </a:rPr>
              <a:t>Differential Jet Shape</a:t>
            </a:r>
          </a:p>
        </p:txBody>
      </p:sp>
      <p:cxnSp>
        <p:nvCxnSpPr>
          <p:cNvPr id="7" name="Straight Arrow Connector 6">
            <a:extLst>
              <a:ext uri="{FF2B5EF4-FFF2-40B4-BE49-F238E27FC236}">
                <a16:creationId xmlns:a16="http://schemas.microsoft.com/office/drawing/2014/main" id="{7079B58A-EA50-9ADE-1E6B-C8D73EC7BBBC}"/>
              </a:ext>
            </a:extLst>
          </p:cNvPr>
          <p:cNvCxnSpPr>
            <a:cxnSpLocks/>
            <a:stCxn id="6" idx="1"/>
          </p:cNvCxnSpPr>
          <p:nvPr/>
        </p:nvCxnSpPr>
        <p:spPr>
          <a:xfrm flipH="1">
            <a:off x="5475062" y="920725"/>
            <a:ext cx="332178" cy="12555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18CE61E-3E3D-9096-6F3C-58E190711B24}"/>
              </a:ext>
            </a:extLst>
          </p:cNvPr>
          <p:cNvSpPr/>
          <p:nvPr/>
        </p:nvSpPr>
        <p:spPr>
          <a:xfrm>
            <a:off x="7581723" y="3157745"/>
            <a:ext cx="4080213" cy="13305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C9C5E6-E514-4B5C-11EF-525E2A328C98}"/>
              </a:ext>
            </a:extLst>
          </p:cNvPr>
          <p:cNvSpPr txBox="1"/>
          <p:nvPr/>
        </p:nvSpPr>
        <p:spPr>
          <a:xfrm>
            <a:off x="4128896" y="4964550"/>
            <a:ext cx="3513206" cy="307777"/>
          </a:xfrm>
          <a:prstGeom prst="rect">
            <a:avLst/>
          </a:prstGeom>
          <a:noFill/>
        </p:spPr>
        <p:txBody>
          <a:bodyPr wrap="none" rtlCol="0">
            <a:spAutoFit/>
          </a:bodyPr>
          <a:lstStyle/>
          <a:p>
            <a:r>
              <a:rPr lang="en-US" sz="1400" dirty="0"/>
              <a:t>Similar pp measurement from STAR underway</a:t>
            </a:r>
          </a:p>
        </p:txBody>
      </p:sp>
      <p:cxnSp>
        <p:nvCxnSpPr>
          <p:cNvPr id="10" name="Straight Arrow Connector 9">
            <a:extLst>
              <a:ext uri="{FF2B5EF4-FFF2-40B4-BE49-F238E27FC236}">
                <a16:creationId xmlns:a16="http://schemas.microsoft.com/office/drawing/2014/main" id="{603117F6-D6A3-6888-07E2-B08E05354D0B}"/>
              </a:ext>
            </a:extLst>
          </p:cNvPr>
          <p:cNvCxnSpPr>
            <a:cxnSpLocks/>
          </p:cNvCxnSpPr>
          <p:nvPr/>
        </p:nvCxnSpPr>
        <p:spPr>
          <a:xfrm>
            <a:off x="4600332" y="4715835"/>
            <a:ext cx="180012" cy="32757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4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1FB530A6-8661-8841-A1EF-02101CCE220E}"/>
              </a:ext>
            </a:extLst>
          </p:cNvPr>
          <p:cNvPicPr>
            <a:picLocks noChangeAspect="1"/>
          </p:cNvPicPr>
          <p:nvPr/>
        </p:nvPicPr>
        <p:blipFill>
          <a:blip r:embed="rId3"/>
          <a:stretch>
            <a:fillRect/>
          </a:stretch>
        </p:blipFill>
        <p:spPr>
          <a:xfrm>
            <a:off x="2281060" y="1908141"/>
            <a:ext cx="5850569" cy="3082161"/>
          </a:xfrm>
          <a:prstGeom prst="rect">
            <a:avLst/>
          </a:prstGeom>
        </p:spPr>
      </p:pic>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5</a:t>
            </a:fld>
            <a:endParaRPr lang="en-US" dirty="0">
              <a:solidFill>
                <a:schemeClr val="tx1"/>
              </a:solidFill>
            </a:endParaRPr>
          </a:p>
        </p:txBody>
      </p:sp>
      <p:sp>
        <p:nvSpPr>
          <p:cNvPr id="5" name="TextBox 4">
            <a:extLst>
              <a:ext uri="{FF2B5EF4-FFF2-40B4-BE49-F238E27FC236}">
                <a16:creationId xmlns:a16="http://schemas.microsoft.com/office/drawing/2014/main" id="{780E466E-99EB-DA49-8AA9-B4BC74527B09}"/>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sp>
        <p:nvSpPr>
          <p:cNvPr id="34" name="Rectangle 33">
            <a:extLst>
              <a:ext uri="{FF2B5EF4-FFF2-40B4-BE49-F238E27FC236}">
                <a16:creationId xmlns:a16="http://schemas.microsoft.com/office/drawing/2014/main" id="{DC9F078E-1388-D94C-9FD1-CA4A742772DF}"/>
              </a:ext>
            </a:extLst>
          </p:cNvPr>
          <p:cNvSpPr/>
          <p:nvPr/>
        </p:nvSpPr>
        <p:spPr>
          <a:xfrm>
            <a:off x="3452609" y="1635422"/>
            <a:ext cx="2642256" cy="307777"/>
          </a:xfrm>
          <a:prstGeom prst="rect">
            <a:avLst/>
          </a:prstGeom>
          <a:ln>
            <a:solidFill>
              <a:srgbClr val="FF0000"/>
            </a:solidFill>
          </a:ln>
        </p:spPr>
        <p:txBody>
          <a:bodyPr wrap="square">
            <a:spAutoFit/>
          </a:bodyPr>
          <a:lstStyle/>
          <a:p>
            <a:r>
              <a:rPr lang="en-US" sz="1400" b="1" dirty="0">
                <a:cs typeface="Times New Roman" panose="02020603050405020304" pitchFamily="18" charset="0"/>
              </a:rPr>
              <a:t>ALICE</a:t>
            </a:r>
            <a:r>
              <a:rPr lang="en-US" sz="1400" dirty="0">
                <a:cs typeface="Times New Roman" panose="02020603050405020304" pitchFamily="18" charset="0"/>
              </a:rPr>
              <a:t>, Nature </a:t>
            </a:r>
            <a:r>
              <a:rPr lang="en-US" sz="1400" dirty="0"/>
              <a:t>605 (2022) 440-446</a:t>
            </a:r>
            <a:endParaRPr lang="en-US" sz="1400" dirty="0">
              <a:cs typeface="Times New Roman" panose="02020603050405020304" pitchFamily="18" charset="0"/>
            </a:endParaRPr>
          </a:p>
        </p:txBody>
      </p:sp>
      <p:pic>
        <p:nvPicPr>
          <p:cNvPr id="54" name="Picture 2">
            <a:extLst>
              <a:ext uri="{FF2B5EF4-FFF2-40B4-BE49-F238E27FC236}">
                <a16:creationId xmlns:a16="http://schemas.microsoft.com/office/drawing/2014/main" id="{F809A7B6-979F-624C-91EE-24C400273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85BC9CC6-B407-C244-88E6-6D9EC19AE765}"/>
              </a:ext>
            </a:extLst>
          </p:cNvPr>
          <p:cNvPicPr>
            <a:picLocks noChangeAspect="1"/>
          </p:cNvPicPr>
          <p:nvPr/>
        </p:nvPicPr>
        <p:blipFill rotWithShape="1">
          <a:blip r:embed="rId5"/>
          <a:srcRect t="10979"/>
          <a:stretch/>
        </p:blipFill>
        <p:spPr>
          <a:xfrm>
            <a:off x="198138" y="1941442"/>
            <a:ext cx="2240262" cy="2950783"/>
          </a:xfrm>
          <a:prstGeom prst="rect">
            <a:avLst/>
          </a:prstGeom>
        </p:spPr>
      </p:pic>
      <p:sp>
        <p:nvSpPr>
          <p:cNvPr id="126" name="TextBox 125">
            <a:extLst>
              <a:ext uri="{FF2B5EF4-FFF2-40B4-BE49-F238E27FC236}">
                <a16:creationId xmlns:a16="http://schemas.microsoft.com/office/drawing/2014/main" id="{C81A49C7-7D4A-6B46-A5A9-4F2E578A5FB7}"/>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pic>
        <p:nvPicPr>
          <p:cNvPr id="142" name="Picture 141">
            <a:extLst>
              <a:ext uri="{FF2B5EF4-FFF2-40B4-BE49-F238E27FC236}">
                <a16:creationId xmlns:a16="http://schemas.microsoft.com/office/drawing/2014/main" id="{51D4363E-9F30-A845-B1FB-0026C2D2DDD3}"/>
              </a:ext>
            </a:extLst>
          </p:cNvPr>
          <p:cNvPicPr>
            <a:picLocks noChangeAspect="1"/>
          </p:cNvPicPr>
          <p:nvPr/>
        </p:nvPicPr>
        <p:blipFill>
          <a:blip r:embed="rId6"/>
          <a:srcRect/>
          <a:stretch/>
        </p:blipFill>
        <p:spPr>
          <a:xfrm>
            <a:off x="6694320" y="859816"/>
            <a:ext cx="5391335" cy="616838"/>
          </a:xfrm>
          <a:prstGeom prst="rect">
            <a:avLst/>
          </a:prstGeom>
          <a:ln>
            <a:solidFill>
              <a:srgbClr val="FF0000"/>
            </a:solidFill>
          </a:ln>
        </p:spPr>
      </p:pic>
      <p:sp>
        <p:nvSpPr>
          <p:cNvPr id="143" name="TextBox 142">
            <a:extLst>
              <a:ext uri="{FF2B5EF4-FFF2-40B4-BE49-F238E27FC236}">
                <a16:creationId xmlns:a16="http://schemas.microsoft.com/office/drawing/2014/main" id="{E4FAE629-E43F-7E4E-84FE-5BC7C7F1EBC8}"/>
              </a:ext>
            </a:extLst>
          </p:cNvPr>
          <p:cNvSpPr txBox="1"/>
          <p:nvPr/>
        </p:nvSpPr>
        <p:spPr>
          <a:xfrm>
            <a:off x="3781627" y="5466791"/>
            <a:ext cx="4628745" cy="646331"/>
          </a:xfrm>
          <a:prstGeom prst="rect">
            <a:avLst/>
          </a:prstGeom>
          <a:noFill/>
          <a:ln>
            <a:solidFill>
              <a:srgbClr val="FF0000"/>
            </a:solidFill>
          </a:ln>
        </p:spPr>
        <p:txBody>
          <a:bodyPr wrap="square" rtlCol="0">
            <a:spAutoFit/>
          </a:bodyPr>
          <a:lstStyle/>
          <a:p>
            <a:pPr algn="ctr"/>
            <a:r>
              <a:rPr lang="en-US" b="1" dirty="0"/>
              <a:t>Heavy-flavor</a:t>
            </a:r>
            <a:r>
              <a:rPr lang="en-US" b="1" dirty="0">
                <a:solidFill>
                  <a:srgbClr val="FF0000"/>
                </a:solidFill>
              </a:rPr>
              <a:t> </a:t>
            </a:r>
            <a:r>
              <a:rPr lang="en-US" b="1" dirty="0"/>
              <a:t>emission spectra at small angles suppressed due to</a:t>
            </a:r>
            <a:r>
              <a:rPr lang="en-US" b="1" dirty="0">
                <a:solidFill>
                  <a:srgbClr val="FF0000"/>
                </a:solidFill>
              </a:rPr>
              <a:t> dead-cone effect [1]</a:t>
            </a:r>
          </a:p>
        </p:txBody>
      </p:sp>
      <p:cxnSp>
        <p:nvCxnSpPr>
          <p:cNvPr id="19" name="Straight Connector 18">
            <a:extLst>
              <a:ext uri="{FF2B5EF4-FFF2-40B4-BE49-F238E27FC236}">
                <a16:creationId xmlns:a16="http://schemas.microsoft.com/office/drawing/2014/main" id="{C421885A-3A3F-234B-9C4B-D9490627BE8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0B44234-CE95-7849-AD6F-068E7E8B850E}"/>
              </a:ext>
            </a:extLst>
          </p:cNvPr>
          <p:cNvSpPr/>
          <p:nvPr/>
        </p:nvSpPr>
        <p:spPr>
          <a:xfrm>
            <a:off x="9952892" y="4079632"/>
            <a:ext cx="1219200" cy="433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92BA694-06A7-8C46-86EE-20014969A472}"/>
                  </a:ext>
                </a:extLst>
              </p:cNvPr>
              <p:cNvSpPr txBox="1"/>
              <p:nvPr/>
            </p:nvSpPr>
            <p:spPr>
              <a:xfrm>
                <a:off x="6205642" y="4466495"/>
                <a:ext cx="570604" cy="301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m:rPr>
                              <m:sty m:val="p"/>
                            </m:rPr>
                            <a:rPr lang="en-US" b="0" i="0" smtClean="0">
                              <a:latin typeface="Cambria Math" panose="02040503050406030204" pitchFamily="18" charset="0"/>
                              <a:ea typeface="Cambria Math" panose="02040503050406030204" pitchFamily="18" charset="0"/>
                            </a:rPr>
                            <m:t>q</m:t>
                          </m:r>
                        </m:sub>
                      </m:sSub>
                    </m:oMath>
                  </m:oMathPara>
                </a14:m>
                <a:endParaRPr lang="en-US" baseline="-25000" dirty="0">
                  <a:latin typeface="Times New Roman" panose="02020603050405020304" pitchFamily="18" charset="0"/>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992BA694-06A7-8C46-86EE-20014969A472}"/>
                  </a:ext>
                </a:extLst>
              </p:cNvPr>
              <p:cNvSpPr txBox="1">
                <a:spLocks noRot="1" noChangeAspect="1" noMove="1" noResize="1" noEditPoints="1" noAdjustHandles="1" noChangeArrowheads="1" noChangeShapeType="1" noTextEdit="1"/>
              </p:cNvSpPr>
              <p:nvPr/>
            </p:nvSpPr>
            <p:spPr>
              <a:xfrm>
                <a:off x="6205642" y="4466495"/>
                <a:ext cx="570604" cy="301686"/>
              </a:xfrm>
              <a:prstGeom prst="rect">
                <a:avLst/>
              </a:prstGeom>
              <a:blipFill>
                <a:blip r:embed="rId7"/>
                <a:stretch>
                  <a:fillRect l="-6522" r="-4348" b="-2000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529507E-1572-72F1-8722-76B66D65A338}"/>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7" name="Date Placeholder 1">
            <a:extLst>
              <a:ext uri="{FF2B5EF4-FFF2-40B4-BE49-F238E27FC236}">
                <a16:creationId xmlns:a16="http://schemas.microsoft.com/office/drawing/2014/main" id="{FCB955B1-4805-B730-3DB6-2DA083C95089}"/>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
        <p:nvSpPr>
          <p:cNvPr id="8" name="TextBox 7">
            <a:extLst>
              <a:ext uri="{FF2B5EF4-FFF2-40B4-BE49-F238E27FC236}">
                <a16:creationId xmlns:a16="http://schemas.microsoft.com/office/drawing/2014/main" id="{207762DB-1D84-3F8C-5346-A70241D2CC50}"/>
              </a:ext>
            </a:extLst>
          </p:cNvPr>
          <p:cNvSpPr txBox="1"/>
          <p:nvPr/>
        </p:nvSpPr>
        <p:spPr>
          <a:xfrm>
            <a:off x="7522029" y="6155914"/>
            <a:ext cx="3171061" cy="276999"/>
          </a:xfrm>
          <a:prstGeom prst="rect">
            <a:avLst/>
          </a:prstGeom>
          <a:noFill/>
        </p:spPr>
        <p:txBody>
          <a:bodyPr wrap="none" rtlCol="0">
            <a:spAutoFit/>
          </a:bodyPr>
          <a:lstStyle/>
          <a:p>
            <a:r>
              <a:rPr lang="en-US" sz="1200" dirty="0">
                <a:latin typeface="Times" pitchFamily="2" charset="0"/>
              </a:rPr>
              <a:t>[1] </a:t>
            </a:r>
            <a:r>
              <a:rPr lang="en-US" sz="1200" dirty="0">
                <a:effectLst/>
                <a:latin typeface="Times" pitchFamily="2" charset="0"/>
              </a:rPr>
              <a:t>J. Phys. G: </a:t>
            </a:r>
            <a:r>
              <a:rPr lang="en-US" sz="1200" dirty="0" err="1">
                <a:effectLst/>
                <a:latin typeface="Times" pitchFamily="2" charset="0"/>
              </a:rPr>
              <a:t>Nucl</a:t>
            </a:r>
            <a:r>
              <a:rPr lang="en-US" sz="1200" dirty="0">
                <a:effectLst/>
                <a:latin typeface="Times" pitchFamily="2" charset="0"/>
              </a:rPr>
              <a:t>. Part. Phys. </a:t>
            </a:r>
            <a:r>
              <a:rPr lang="en-US" sz="1200" b="1" dirty="0">
                <a:effectLst/>
                <a:latin typeface="Times" pitchFamily="2" charset="0"/>
              </a:rPr>
              <a:t>17</a:t>
            </a:r>
            <a:r>
              <a:rPr lang="en-US" sz="1200" dirty="0">
                <a:effectLst/>
                <a:latin typeface="Times" pitchFamily="2" charset="0"/>
              </a:rPr>
              <a:t> 1602</a:t>
            </a:r>
            <a:r>
              <a:rPr lang="en-US" sz="1200" dirty="0">
                <a:latin typeface="Times" pitchFamily="2" charset="0"/>
              </a:rPr>
              <a:t> (1991)</a:t>
            </a:r>
          </a:p>
        </p:txBody>
      </p:sp>
      <p:pic>
        <p:nvPicPr>
          <p:cNvPr id="6" name="Picture 5">
            <a:extLst>
              <a:ext uri="{FF2B5EF4-FFF2-40B4-BE49-F238E27FC236}">
                <a16:creationId xmlns:a16="http://schemas.microsoft.com/office/drawing/2014/main" id="{C3C3D9C1-6414-AC49-BF35-2EB85543845F}"/>
              </a:ext>
            </a:extLst>
          </p:cNvPr>
          <p:cNvPicPr>
            <a:picLocks noChangeAspect="1"/>
          </p:cNvPicPr>
          <p:nvPr/>
        </p:nvPicPr>
        <p:blipFill>
          <a:blip r:embed="rId8"/>
          <a:stretch>
            <a:fillRect/>
          </a:stretch>
        </p:blipFill>
        <p:spPr>
          <a:xfrm>
            <a:off x="8153400" y="1588604"/>
            <a:ext cx="4046754" cy="3656458"/>
          </a:xfrm>
          <a:prstGeom prst="rect">
            <a:avLst/>
          </a:prstGeom>
        </p:spPr>
      </p:pic>
      <p:sp>
        <p:nvSpPr>
          <p:cNvPr id="145" name="TextBox 144">
            <a:extLst>
              <a:ext uri="{FF2B5EF4-FFF2-40B4-BE49-F238E27FC236}">
                <a16:creationId xmlns:a16="http://schemas.microsoft.com/office/drawing/2014/main" id="{E67A418F-18FC-E64C-B071-7291DE1B1154}"/>
              </a:ext>
            </a:extLst>
          </p:cNvPr>
          <p:cNvSpPr txBox="1"/>
          <p:nvPr/>
        </p:nvSpPr>
        <p:spPr>
          <a:xfrm>
            <a:off x="10872143" y="3141445"/>
            <a:ext cx="1030263" cy="307777"/>
          </a:xfrm>
          <a:prstGeom prst="rect">
            <a:avLst/>
          </a:prstGeom>
          <a:solidFill>
            <a:srgbClr val="FF0000"/>
          </a:solidFill>
        </p:spPr>
        <p:txBody>
          <a:bodyPr wrap="square" rtlCol="0">
            <a:spAutoFit/>
          </a:bodyPr>
          <a:lstStyle/>
          <a:p>
            <a:pPr algn="ctr"/>
            <a:r>
              <a:rPr lang="en-US" sz="1400" b="1" dirty="0">
                <a:solidFill>
                  <a:schemeClr val="bg1"/>
                </a:solidFill>
              </a:rPr>
              <a:t>Dead Cone</a:t>
            </a:r>
          </a:p>
        </p:txBody>
      </p:sp>
      <p:cxnSp>
        <p:nvCxnSpPr>
          <p:cNvPr id="10" name="Straight Arrow Connector 9">
            <a:extLst>
              <a:ext uri="{FF2B5EF4-FFF2-40B4-BE49-F238E27FC236}">
                <a16:creationId xmlns:a16="http://schemas.microsoft.com/office/drawing/2014/main" id="{CC09FA4D-5BE4-404A-620B-A4D098218F11}"/>
              </a:ext>
            </a:extLst>
          </p:cNvPr>
          <p:cNvCxnSpPr>
            <a:cxnSpLocks/>
          </p:cNvCxnSpPr>
          <p:nvPr/>
        </p:nvCxnSpPr>
        <p:spPr>
          <a:xfrm>
            <a:off x="10745217" y="2823084"/>
            <a:ext cx="0" cy="944497"/>
          </a:xfrm>
          <a:prstGeom prst="straightConnector1">
            <a:avLst/>
          </a:prstGeom>
          <a:ln w="44450" cap="rnd">
            <a:solidFill>
              <a:srgbClr val="FF000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943480-06C6-D034-82EF-08297D4C4D9B}"/>
              </a:ext>
            </a:extLst>
          </p:cNvPr>
          <p:cNvCxnSpPr>
            <a:cxnSpLocks/>
          </p:cNvCxnSpPr>
          <p:nvPr/>
        </p:nvCxnSpPr>
        <p:spPr>
          <a:xfrm>
            <a:off x="8787789" y="5339408"/>
            <a:ext cx="1433332"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1FA3F75-E94C-FC72-A35E-BCD656F5CEA0}"/>
              </a:ext>
            </a:extLst>
          </p:cNvPr>
          <p:cNvSpPr txBox="1"/>
          <p:nvPr/>
        </p:nvSpPr>
        <p:spPr>
          <a:xfrm>
            <a:off x="10301348" y="5169127"/>
            <a:ext cx="1239442" cy="307777"/>
          </a:xfrm>
          <a:prstGeom prst="rect">
            <a:avLst/>
          </a:prstGeom>
          <a:noFill/>
        </p:spPr>
        <p:txBody>
          <a:bodyPr wrap="none" rtlCol="0">
            <a:spAutoFit/>
          </a:bodyPr>
          <a:lstStyle/>
          <a:p>
            <a:r>
              <a:rPr lang="en-US" sz="1400" dirty="0"/>
              <a:t>Smaller angles</a:t>
            </a:r>
          </a:p>
        </p:txBody>
      </p:sp>
      <p:cxnSp>
        <p:nvCxnSpPr>
          <p:cNvPr id="144" name="Straight Arrow Connector 143">
            <a:extLst>
              <a:ext uri="{FF2B5EF4-FFF2-40B4-BE49-F238E27FC236}">
                <a16:creationId xmlns:a16="http://schemas.microsoft.com/office/drawing/2014/main" id="{B6F74E7F-0C51-AA4F-83A3-1E95DA2146D4}"/>
              </a:ext>
            </a:extLst>
          </p:cNvPr>
          <p:cNvCxnSpPr>
            <a:cxnSpLocks/>
          </p:cNvCxnSpPr>
          <p:nvPr/>
        </p:nvCxnSpPr>
        <p:spPr>
          <a:xfrm>
            <a:off x="7522029" y="3681589"/>
            <a:ext cx="2895600" cy="1255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20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510919BE-3758-464A-A06F-F450487F7E6A}"/>
              </a:ext>
            </a:extLst>
          </p:cNvPr>
          <p:cNvPicPr>
            <a:picLocks noChangeAspect="1"/>
          </p:cNvPicPr>
          <p:nvPr/>
        </p:nvPicPr>
        <p:blipFill rotWithShape="1">
          <a:blip r:embed="rId3"/>
          <a:srcRect l="1503" t="924" b="-924"/>
          <a:stretch/>
        </p:blipFill>
        <p:spPr>
          <a:xfrm>
            <a:off x="4140211" y="680407"/>
            <a:ext cx="8051789" cy="5075841"/>
          </a:xfrm>
          <a:prstGeom prst="rect">
            <a:avLst/>
          </a:prstGeom>
        </p:spPr>
      </p:pic>
      <p:sp>
        <p:nvSpPr>
          <p:cNvPr id="13" name="TextBox 12">
            <a:extLst>
              <a:ext uri="{FF2B5EF4-FFF2-40B4-BE49-F238E27FC236}">
                <a16:creationId xmlns:a16="http://schemas.microsoft.com/office/drawing/2014/main" id="{3FD7C1DF-83F2-7143-89BA-39DF4832F5BC}"/>
              </a:ext>
            </a:extLst>
          </p:cNvPr>
          <p:cNvSpPr txBox="1"/>
          <p:nvPr/>
        </p:nvSpPr>
        <p:spPr>
          <a:xfrm>
            <a:off x="8735915" y="372630"/>
            <a:ext cx="3199896" cy="307777"/>
          </a:xfrm>
          <a:prstGeom prst="rect">
            <a:avLst/>
          </a:prstGeom>
          <a:noFill/>
          <a:ln>
            <a:solidFill>
              <a:schemeClr val="accent2">
                <a:hueOff val="-727682"/>
                <a:satOff val="-41964"/>
                <a:lumOff val="4314"/>
              </a:schemeClr>
            </a:solidFill>
          </a:ln>
        </p:spPr>
        <p:txBody>
          <a:bodyPr wrap="square" rtlCol="0">
            <a:spAutoFit/>
          </a:bodyPr>
          <a:lstStyle/>
          <a:p>
            <a:pPr algn="ctr"/>
            <a:r>
              <a:rPr lang="en-US" sz="1400" b="1" dirty="0"/>
              <a:t>CMS,</a:t>
            </a:r>
            <a:r>
              <a:rPr lang="en-US" sz="1400" dirty="0"/>
              <a:t> Phys. Rev. Lett. 125 (2020) 102001</a:t>
            </a:r>
          </a:p>
        </p:txBody>
      </p:sp>
      <p:sp>
        <p:nvSpPr>
          <p:cNvPr id="17" name="Slide Number Placeholder 3">
            <a:extLst>
              <a:ext uri="{FF2B5EF4-FFF2-40B4-BE49-F238E27FC236}">
                <a16:creationId xmlns:a16="http://schemas.microsoft.com/office/drawing/2014/main" id="{808157E0-B2C0-4248-AC78-89F97FA5935C}"/>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6</a:t>
            </a:fld>
            <a:endParaRPr lang="en-US" dirty="0">
              <a:solidFill>
                <a:schemeClr val="tx1"/>
              </a:solidFill>
            </a:endParaRPr>
          </a:p>
        </p:txBody>
      </p:sp>
      <p:pic>
        <p:nvPicPr>
          <p:cNvPr id="18" name="Picture 2">
            <a:extLst>
              <a:ext uri="{FF2B5EF4-FFF2-40B4-BE49-F238E27FC236}">
                <a16:creationId xmlns:a16="http://schemas.microsoft.com/office/drawing/2014/main" id="{3B20F359-DEC8-3543-AA24-D7C2DA3F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AB1F6402-18B8-3543-9256-CFFF657359BF}"/>
              </a:ext>
            </a:extLst>
          </p:cNvPr>
          <p:cNvSpPr/>
          <p:nvPr/>
        </p:nvSpPr>
        <p:spPr>
          <a:xfrm>
            <a:off x="2653602" y="5763762"/>
            <a:ext cx="8248348" cy="646331"/>
          </a:xfrm>
          <a:prstGeom prst="rect">
            <a:avLst/>
          </a:prstGeom>
        </p:spPr>
        <p:txBody>
          <a:bodyPr wrap="none">
            <a:spAutoFit/>
          </a:bodyPr>
          <a:lstStyle/>
          <a:p>
            <a:pPr marL="285750" indent="-285750">
              <a:buFont typeface="Arial" panose="020B0604020202020204" pitchFamily="34" charset="0"/>
              <a:buChar char="•"/>
            </a:pPr>
            <a:r>
              <a:rPr lang="en-US" b="1" dirty="0"/>
              <a:t>Lower </a:t>
            </a:r>
            <a:r>
              <a:rPr lang="en-US" b="1" i="1" dirty="0" err="1"/>
              <a:t>p</a:t>
            </a:r>
            <a:r>
              <a:rPr lang="en-US" b="1" baseline="-25000" dirty="0" err="1"/>
              <a:t>T</a:t>
            </a:r>
            <a:r>
              <a:rPr lang="en-US" b="1" dirty="0"/>
              <a:t> D</a:t>
            </a:r>
            <a:r>
              <a:rPr lang="en-US" b="1" baseline="30000" dirty="0"/>
              <a:t>0 </a:t>
            </a:r>
            <a:r>
              <a:rPr lang="en-US" b="1" dirty="0"/>
              <a:t>mesons accessible at RHIC energies</a:t>
            </a:r>
          </a:p>
          <a:p>
            <a:pPr marL="285750" indent="-285750">
              <a:buFont typeface="Arial" panose="020B0604020202020204" pitchFamily="34" charset="0"/>
              <a:buChar char="•"/>
            </a:pPr>
            <a:r>
              <a:rPr lang="en-US" b="1" dirty="0"/>
              <a:t>Contribution from the underlying background is smaller at RHIC for a given jet </a:t>
            </a:r>
            <a:r>
              <a:rPr lang="en-US" b="1" dirty="0" err="1"/>
              <a:t>p</a:t>
            </a:r>
            <a:r>
              <a:rPr lang="en-US" b="1" baseline="-25000" dirty="0" err="1"/>
              <a:t>T</a:t>
            </a:r>
            <a:r>
              <a:rPr lang="en-US" b="1" dirty="0"/>
              <a:t> </a:t>
            </a:r>
            <a:endParaRPr lang="en-US" dirty="0"/>
          </a:p>
        </p:txBody>
      </p:sp>
      <p:pic>
        <p:nvPicPr>
          <p:cNvPr id="51" name="Picture 50">
            <a:extLst>
              <a:ext uri="{FF2B5EF4-FFF2-40B4-BE49-F238E27FC236}">
                <a16:creationId xmlns:a16="http://schemas.microsoft.com/office/drawing/2014/main" id="{FEE726EC-E31E-4249-A64D-B18EE9D0C59C}"/>
              </a:ext>
            </a:extLst>
          </p:cNvPr>
          <p:cNvPicPr>
            <a:picLocks noChangeAspect="1"/>
          </p:cNvPicPr>
          <p:nvPr/>
        </p:nvPicPr>
        <p:blipFill rotWithShape="1">
          <a:blip r:embed="rId5"/>
          <a:srcRect t="10979"/>
          <a:stretch/>
        </p:blipFill>
        <p:spPr>
          <a:xfrm>
            <a:off x="198138" y="1941442"/>
            <a:ext cx="2240262" cy="2950783"/>
          </a:xfrm>
          <a:prstGeom prst="rect">
            <a:avLst/>
          </a:prstGeom>
        </p:spPr>
      </p:pic>
      <p:sp>
        <p:nvSpPr>
          <p:cNvPr id="52" name="TextBox 51">
            <a:extLst>
              <a:ext uri="{FF2B5EF4-FFF2-40B4-BE49-F238E27FC236}">
                <a16:creationId xmlns:a16="http://schemas.microsoft.com/office/drawing/2014/main" id="{3A332C59-9246-0A4C-801B-75BF9FDFFCB8}"/>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cxnSp>
        <p:nvCxnSpPr>
          <p:cNvPr id="54" name="Straight Connector 53">
            <a:extLst>
              <a:ext uri="{FF2B5EF4-FFF2-40B4-BE49-F238E27FC236}">
                <a16:creationId xmlns:a16="http://schemas.microsoft.com/office/drawing/2014/main" id="{D3C4A220-42B6-7E4D-A22D-A03291FF30E1}"/>
              </a:ext>
            </a:extLst>
          </p:cNvPr>
          <p:cNvCxnSpPr>
            <a:cxnSpLocks/>
          </p:cNvCxnSpPr>
          <p:nvPr/>
        </p:nvCxnSpPr>
        <p:spPr>
          <a:xfrm flipV="1">
            <a:off x="822960" y="2433320"/>
            <a:ext cx="0" cy="1205465"/>
          </a:xfrm>
          <a:prstGeom prst="line">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04131E-425E-0C4F-8E0D-71FF13E2FCFE}"/>
              </a:ext>
            </a:extLst>
          </p:cNvPr>
          <p:cNvCxnSpPr/>
          <p:nvPr/>
        </p:nvCxnSpPr>
        <p:spPr>
          <a:xfrm flipV="1">
            <a:off x="838200" y="2628900"/>
            <a:ext cx="433388" cy="92869"/>
          </a:xfrm>
          <a:prstGeom prst="line">
            <a:avLst/>
          </a:prstGeom>
          <a:ln w="317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1B7049-32A3-2E4D-9BB0-390A9BD1C7AA}"/>
              </a:ext>
            </a:extLst>
          </p:cNvPr>
          <p:cNvSpPr txBox="1"/>
          <p:nvPr/>
        </p:nvSpPr>
        <p:spPr>
          <a:xfrm rot="21000698">
            <a:off x="948826" y="2335996"/>
            <a:ext cx="26481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a:t>
            </a:r>
          </a:p>
        </p:txBody>
      </p:sp>
      <p:sp>
        <p:nvSpPr>
          <p:cNvPr id="15" name="TextBox 14">
            <a:extLst>
              <a:ext uri="{FF2B5EF4-FFF2-40B4-BE49-F238E27FC236}">
                <a16:creationId xmlns:a16="http://schemas.microsoft.com/office/drawing/2014/main" id="{C10A41AB-329C-8748-89E0-415308FEAAE8}"/>
              </a:ext>
            </a:extLst>
          </p:cNvPr>
          <p:cNvSpPr txBox="1"/>
          <p:nvPr/>
        </p:nvSpPr>
        <p:spPr>
          <a:xfrm>
            <a:off x="383463" y="4977956"/>
            <a:ext cx="3889685" cy="646331"/>
          </a:xfrm>
          <a:prstGeom prst="rect">
            <a:avLst/>
          </a:prstGeom>
          <a:noFill/>
          <a:ln>
            <a:solidFill>
              <a:srgbClr val="FF0000"/>
            </a:solidFill>
          </a:ln>
        </p:spPr>
        <p:txBody>
          <a:bodyPr wrap="square" rtlCol="0">
            <a:spAutoFit/>
          </a:bodyPr>
          <a:lstStyle/>
          <a:p>
            <a:pPr algn="ctr"/>
            <a:r>
              <a:rPr lang="en-US" b="1" dirty="0"/>
              <a:t>Low </a:t>
            </a:r>
            <a:r>
              <a:rPr lang="en-US" b="1" i="1" dirty="0" err="1"/>
              <a:t>p</a:t>
            </a:r>
            <a:r>
              <a:rPr lang="en-US" b="1" baseline="-25000" dirty="0" err="1"/>
              <a:t>T</a:t>
            </a:r>
            <a:r>
              <a:rPr lang="en-US" b="1" dirty="0"/>
              <a:t> D</a:t>
            </a:r>
            <a:r>
              <a:rPr lang="en-US" b="1" baseline="30000" dirty="0"/>
              <a:t>0 </a:t>
            </a:r>
            <a:r>
              <a:rPr lang="en-US" b="1" dirty="0"/>
              <a:t>mesons slightly </a:t>
            </a:r>
            <a:r>
              <a:rPr lang="en-US" b="1" dirty="0">
                <a:solidFill>
                  <a:srgbClr val="FF0000"/>
                </a:solidFill>
              </a:rPr>
              <a:t>diffused in the presence of QGP </a:t>
            </a:r>
            <a:r>
              <a:rPr lang="en-US" b="1" dirty="0"/>
              <a:t>at LHC</a:t>
            </a:r>
          </a:p>
        </p:txBody>
      </p:sp>
      <p:sp>
        <p:nvSpPr>
          <p:cNvPr id="63" name="TextBox 62">
            <a:extLst>
              <a:ext uri="{FF2B5EF4-FFF2-40B4-BE49-F238E27FC236}">
                <a16:creationId xmlns:a16="http://schemas.microsoft.com/office/drawing/2014/main" id="{CF50DBA4-95B7-6142-BDB5-8273A9DBCA74}"/>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cxnSp>
        <p:nvCxnSpPr>
          <p:cNvPr id="65" name="Straight Connector 64">
            <a:extLst>
              <a:ext uri="{FF2B5EF4-FFF2-40B4-BE49-F238E27FC236}">
                <a16:creationId xmlns:a16="http://schemas.microsoft.com/office/drawing/2014/main" id="{67B8503F-1F5D-E24E-BBC7-8B549C6A4F0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2">
            <a:extLst>
              <a:ext uri="{FF2B5EF4-FFF2-40B4-BE49-F238E27FC236}">
                <a16:creationId xmlns:a16="http://schemas.microsoft.com/office/drawing/2014/main" id="{D77B684D-526B-3D46-D267-BE6F71294797}"/>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3" name="Date Placeholder 1">
            <a:extLst>
              <a:ext uri="{FF2B5EF4-FFF2-40B4-BE49-F238E27FC236}">
                <a16:creationId xmlns:a16="http://schemas.microsoft.com/office/drawing/2014/main" id="{13F3885C-2B51-7C68-B87E-A1CACEE5BD31}"/>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112629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7</a:t>
            </a:fld>
            <a:endParaRPr lang="en-US" dirty="0">
              <a:solidFill>
                <a:schemeClr val="tx1"/>
              </a:solidFill>
            </a:endParaRPr>
          </a:p>
        </p:txBody>
      </p:sp>
      <p:sp>
        <p:nvSpPr>
          <p:cNvPr id="5" name="TextBox 4">
            <a:extLst>
              <a:ext uri="{FF2B5EF4-FFF2-40B4-BE49-F238E27FC236}">
                <a16:creationId xmlns:a16="http://schemas.microsoft.com/office/drawing/2014/main" id="{45DAABC3-EDD1-3843-B30E-52F514D86A26}"/>
              </a:ext>
            </a:extLst>
          </p:cNvPr>
          <p:cNvSpPr txBox="1"/>
          <p:nvPr/>
        </p:nvSpPr>
        <p:spPr>
          <a:xfrm>
            <a:off x="0" y="-32975"/>
            <a:ext cx="7023100" cy="646331"/>
          </a:xfrm>
          <a:prstGeom prst="rect">
            <a:avLst/>
          </a:prstGeom>
          <a:noFill/>
        </p:spPr>
        <p:txBody>
          <a:bodyPr wrap="square" rtlCol="0">
            <a:spAutoFit/>
          </a:bodyPr>
          <a:lstStyle/>
          <a:p>
            <a:r>
              <a:rPr lang="en-US" sz="3600" b="1" dirty="0"/>
              <a:t>STAR Detector &amp; Selection Criteria</a:t>
            </a:r>
          </a:p>
        </p:txBody>
      </p:sp>
      <p:pic>
        <p:nvPicPr>
          <p:cNvPr id="6" name="Picture 5" descr="Diagram&#10;&#10;Description automatically generated">
            <a:extLst>
              <a:ext uri="{FF2B5EF4-FFF2-40B4-BE49-F238E27FC236}">
                <a16:creationId xmlns:a16="http://schemas.microsoft.com/office/drawing/2014/main" id="{6CF40BB8-C958-5148-BD8F-DED19326D8F1}"/>
              </a:ext>
            </a:extLst>
          </p:cNvPr>
          <p:cNvPicPr>
            <a:picLocks noChangeAspect="1"/>
          </p:cNvPicPr>
          <p:nvPr/>
        </p:nvPicPr>
        <p:blipFill>
          <a:blip r:embed="rId3"/>
          <a:stretch>
            <a:fillRect/>
          </a:stretch>
        </p:blipFill>
        <p:spPr>
          <a:xfrm>
            <a:off x="142941" y="1913742"/>
            <a:ext cx="4851400" cy="3289790"/>
          </a:xfrm>
          <a:prstGeom prst="rect">
            <a:avLst/>
          </a:prstGeom>
        </p:spPr>
      </p:pic>
      <p:sp>
        <p:nvSpPr>
          <p:cNvPr id="7" name="TextBox 6">
            <a:extLst>
              <a:ext uri="{FF2B5EF4-FFF2-40B4-BE49-F238E27FC236}">
                <a16:creationId xmlns:a16="http://schemas.microsoft.com/office/drawing/2014/main" id="{6B0E1E13-77E2-F049-85D5-20D309DE3D31}"/>
              </a:ext>
            </a:extLst>
          </p:cNvPr>
          <p:cNvSpPr txBox="1"/>
          <p:nvPr/>
        </p:nvSpPr>
        <p:spPr>
          <a:xfrm>
            <a:off x="92077" y="718769"/>
            <a:ext cx="4619624" cy="584775"/>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Time Projection Chamber (TPC)</a:t>
            </a:r>
          </a:p>
          <a:p>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Measures momentum, track trajectory, and identifies charged particles</a:t>
            </a:r>
            <a:endParaRPr lang="en-US" sz="1600"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E991178B-DC39-4643-81D1-4C06D0D28E4B}"/>
              </a:ext>
            </a:extLst>
          </p:cNvPr>
          <p:cNvCxnSpPr>
            <a:cxnSpLocks/>
          </p:cNvCxnSpPr>
          <p:nvPr/>
        </p:nvCxnSpPr>
        <p:spPr>
          <a:xfrm flipH="1" flipV="1">
            <a:off x="2174739" y="1311070"/>
            <a:ext cx="349430" cy="206261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9D95FC-40C3-7649-9F8A-BB1A192C2F79}"/>
              </a:ext>
            </a:extLst>
          </p:cNvPr>
          <p:cNvSpPr txBox="1"/>
          <p:nvPr/>
        </p:nvSpPr>
        <p:spPr>
          <a:xfrm>
            <a:off x="3234552" y="1321441"/>
            <a:ext cx="2743199" cy="584775"/>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Time-of-Flight Detector (TOF)</a:t>
            </a:r>
          </a:p>
          <a:p>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Identifies charged particles</a:t>
            </a:r>
            <a:endParaRPr lang="en-US" sz="1600"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C72E9301-86DD-B443-A1DA-2B92BB84CBE0}"/>
              </a:ext>
            </a:extLst>
          </p:cNvPr>
          <p:cNvCxnSpPr>
            <a:cxnSpLocks/>
          </p:cNvCxnSpPr>
          <p:nvPr/>
        </p:nvCxnSpPr>
        <p:spPr>
          <a:xfrm flipV="1">
            <a:off x="3048000" y="1825285"/>
            <a:ext cx="1285335" cy="156093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1D93E5-1DD6-FF4F-80C1-F181D68DF6E3}"/>
              </a:ext>
            </a:extLst>
          </p:cNvPr>
          <p:cNvSpPr txBox="1"/>
          <p:nvPr/>
        </p:nvSpPr>
        <p:spPr>
          <a:xfrm>
            <a:off x="39543" y="5903807"/>
            <a:ext cx="2743200" cy="523220"/>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Heavy Flavor Tracker (HFT)</a:t>
            </a:r>
          </a:p>
          <a:p>
            <a:r>
              <a:rPr lang="en-US" sz="1200" dirty="0">
                <a:latin typeface="Times New Roman" panose="02020603050405020304" pitchFamily="18" charset="0"/>
                <a:cs typeface="Times New Roman" panose="02020603050405020304" pitchFamily="18" charset="0"/>
              </a:rPr>
              <a:t>- Improves position resolution for tracks</a:t>
            </a:r>
          </a:p>
        </p:txBody>
      </p:sp>
      <p:cxnSp>
        <p:nvCxnSpPr>
          <p:cNvPr id="12" name="Straight Arrow Connector 11">
            <a:extLst>
              <a:ext uri="{FF2B5EF4-FFF2-40B4-BE49-F238E27FC236}">
                <a16:creationId xmlns:a16="http://schemas.microsoft.com/office/drawing/2014/main" id="{F5155D54-E03B-5B4B-96EC-A27FEA26EBB3}"/>
              </a:ext>
            </a:extLst>
          </p:cNvPr>
          <p:cNvCxnSpPr>
            <a:cxnSpLocks/>
          </p:cNvCxnSpPr>
          <p:nvPr/>
        </p:nvCxnSpPr>
        <p:spPr>
          <a:xfrm flipH="1">
            <a:off x="526211" y="4833633"/>
            <a:ext cx="884932" cy="1070174"/>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4AE51E3-B40F-2849-AF61-3519DA5CEF47}"/>
                  </a:ext>
                </a:extLst>
              </p:cNvPr>
              <p:cNvSpPr txBox="1"/>
              <p:nvPr/>
            </p:nvSpPr>
            <p:spPr>
              <a:xfrm>
                <a:off x="6026414" y="1287924"/>
                <a:ext cx="4971786" cy="11837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Au+Au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𝑠</m:t>
                        </m:r>
                      </m:e>
                      <m:sub>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NN</m:t>
                        </m:r>
                      </m:sub>
                    </m:sSub>
                  </m:oMath>
                </a14:m>
                <a:r>
                  <a:rPr lang="en-US" sz="1600" dirty="0">
                    <a:latin typeface="Times New Roman" panose="02020603050405020304" pitchFamily="18" charset="0"/>
                    <a:cs typeface="Times New Roman" panose="02020603050405020304" pitchFamily="18" charset="0"/>
                  </a:rPr>
                  <a:t> = 200 GeV, Year 2014</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Minimum bias (MB)</a:t>
                </a:r>
              </a:p>
              <a:p>
                <a:pPr marL="285750" indent="-285750">
                  <a:lnSpc>
                    <a:spcPct val="150000"/>
                  </a:lnSpc>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Centrality </a:t>
                </a:r>
                <a14:m>
                  <m:oMath xmlns:m="http://schemas.openxmlformats.org/officeDocument/2006/math">
                    <m:r>
                      <a:rPr lang="en-US" sz="1600" b="0" i="1" smtClean="0">
                        <a:effectLst/>
                        <a:latin typeface="Cambria Math" panose="02040503050406030204" pitchFamily="18" charset="0"/>
                        <a:cs typeface="Times New Roman" panose="02020603050405020304" pitchFamily="18" charset="0"/>
                      </a:rPr>
                      <m:t>∈</m:t>
                    </m:r>
                  </m:oMath>
                </a14:m>
                <a:r>
                  <a:rPr lang="en-US" sz="1600" dirty="0">
                    <a:effectLst/>
                    <a:latin typeface="Times New Roman" panose="02020603050405020304" pitchFamily="18" charset="0"/>
                    <a:cs typeface="Times New Roman" panose="02020603050405020304" pitchFamily="18" charset="0"/>
                  </a:rPr>
                  <a:t> [0, 80]% (3 bins: </a:t>
                </a:r>
                <a:r>
                  <a:rPr lang="en-US" sz="1600" dirty="0">
                    <a:latin typeface="Times New Roman" panose="02020603050405020304" pitchFamily="18" charset="0"/>
                    <a:cs typeface="Times New Roman" panose="02020603050405020304" pitchFamily="18" charset="0"/>
                  </a:rPr>
                  <a:t>[0-10], [10-40], [40-80])</a:t>
                </a:r>
                <a:r>
                  <a:rPr lang="en-US" sz="1600" dirty="0">
                    <a:effectLst/>
                    <a:latin typeface="Times New Roman" panose="02020603050405020304" pitchFamily="18" charset="0"/>
                    <a:cs typeface="Times New Roman" panose="02020603050405020304" pitchFamily="18" charset="0"/>
                  </a:rPr>
                  <a:t> </a:t>
                </a:r>
              </a:p>
            </p:txBody>
          </p:sp>
        </mc:Choice>
        <mc:Fallback xmlns="">
          <p:sp>
            <p:nvSpPr>
              <p:cNvPr id="19" name="TextBox 18">
                <a:extLst>
                  <a:ext uri="{FF2B5EF4-FFF2-40B4-BE49-F238E27FC236}">
                    <a16:creationId xmlns:a16="http://schemas.microsoft.com/office/drawing/2014/main" id="{E4AE51E3-B40F-2849-AF61-3519DA5CEF47}"/>
                  </a:ext>
                </a:extLst>
              </p:cNvPr>
              <p:cNvSpPr txBox="1">
                <a:spLocks noRot="1" noChangeAspect="1" noMove="1" noResize="1" noEditPoints="1" noAdjustHandles="1" noChangeArrowheads="1" noChangeShapeType="1" noTextEdit="1"/>
              </p:cNvSpPr>
              <p:nvPr/>
            </p:nvSpPr>
            <p:spPr>
              <a:xfrm>
                <a:off x="6026414" y="1287924"/>
                <a:ext cx="4971786" cy="1183722"/>
              </a:xfrm>
              <a:prstGeom prst="rect">
                <a:avLst/>
              </a:prstGeom>
              <a:blipFill>
                <a:blip r:embed="rId4"/>
                <a:stretch>
                  <a:fillRect l="-510" r="-255" b="-531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ACC764D-FB43-2842-896D-C6D443423EB6}"/>
              </a:ext>
            </a:extLst>
          </p:cNvPr>
          <p:cNvSpPr txBox="1"/>
          <p:nvPr/>
        </p:nvSpPr>
        <p:spPr>
          <a:xfrm>
            <a:off x="5969597" y="987666"/>
            <a:ext cx="2336005" cy="461665"/>
          </a:xfrm>
          <a:prstGeom prst="rect">
            <a:avLst/>
          </a:prstGeom>
          <a:noFill/>
        </p:spPr>
        <p:txBody>
          <a:bodyPr wrap="square" rtlCol="0">
            <a:spAutoFit/>
          </a:bodyPr>
          <a:lstStyle/>
          <a:p>
            <a:r>
              <a:rPr lang="en-US" sz="2400" b="1" dirty="0">
                <a:solidFill>
                  <a:schemeClr val="bg1"/>
                </a:solidFill>
                <a:highlight>
                  <a:srgbClr val="FF0000"/>
                </a:highlight>
              </a:rPr>
              <a:t>Event Selection:</a:t>
            </a:r>
          </a:p>
        </p:txBody>
      </p:sp>
      <p:sp>
        <p:nvSpPr>
          <p:cNvPr id="21" name="TextBox 20">
            <a:extLst>
              <a:ext uri="{FF2B5EF4-FFF2-40B4-BE49-F238E27FC236}">
                <a16:creationId xmlns:a16="http://schemas.microsoft.com/office/drawing/2014/main" id="{619A4EBA-233E-9448-9F95-74F9CCA50300}"/>
              </a:ext>
            </a:extLst>
          </p:cNvPr>
          <p:cNvSpPr txBox="1"/>
          <p:nvPr/>
        </p:nvSpPr>
        <p:spPr>
          <a:xfrm>
            <a:off x="5995007" y="2548336"/>
            <a:ext cx="3072127" cy="461665"/>
          </a:xfrm>
          <a:prstGeom prst="rect">
            <a:avLst/>
          </a:prstGeom>
          <a:noFill/>
        </p:spPr>
        <p:txBody>
          <a:bodyPr wrap="square" rtlCol="0">
            <a:spAutoFit/>
          </a:bodyPr>
          <a:lstStyle/>
          <a:p>
            <a:r>
              <a:rPr lang="en-US" sz="2400" b="1" dirty="0">
                <a:solidFill>
                  <a:schemeClr val="bg1"/>
                </a:solidFill>
                <a:highlight>
                  <a:srgbClr val="FF0000"/>
                </a:highlight>
              </a:rPr>
              <a:t>Constituent Selection:</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3CFA37C-D911-AE4E-B8CA-5F03D9E472DD}"/>
                  </a:ext>
                </a:extLst>
              </p:cNvPr>
              <p:cNvSpPr txBox="1"/>
              <p:nvPr/>
            </p:nvSpPr>
            <p:spPr>
              <a:xfrm>
                <a:off x="5995007" y="2934755"/>
                <a:ext cx="6196993" cy="19361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0.2 &lt;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m:rPr>
                            <m:sty m:val="p"/>
                          </m:rPr>
                          <a:rPr lang="en-US" sz="1600" b="0" i="0" smtClean="0">
                            <a:latin typeface="Cambria Math" panose="02040503050406030204" pitchFamily="18" charset="0"/>
                            <a:cs typeface="Times New Roman" panose="02020603050405020304" pitchFamily="18" charset="0"/>
                          </a:rPr>
                          <m:t>T</m:t>
                        </m:r>
                        <m:r>
                          <a:rPr lang="en-US" sz="1600" b="0" i="0"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track</m:t>
                        </m:r>
                        <m:r>
                          <m:rPr>
                            <m:nor/>
                          </m:rPr>
                          <a:rPr lang="en-US" sz="1600" dirty="0">
                            <a:latin typeface="Times New Roman" panose="02020603050405020304" pitchFamily="18" charset="0"/>
                            <a:cs typeface="Times New Roman" panose="02020603050405020304" pitchFamily="18" charset="0"/>
                          </a:rPr>
                          <m:t> </m:t>
                        </m:r>
                      </m:sub>
                    </m:sSub>
                  </m:oMath>
                </a14:m>
                <a:r>
                  <a:rPr lang="en-US" sz="1600" dirty="0">
                    <a:latin typeface="Times New Roman" panose="02020603050405020304" pitchFamily="18" charset="0"/>
                    <a:cs typeface="Times New Roman" panose="02020603050405020304" pitchFamily="18" charset="0"/>
                  </a:rPr>
                  <a:t>[GeV/</a:t>
                </a:r>
                <a:r>
                  <a:rPr lang="en-US" sz="1600" i="1"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 &lt; 30 ; 0.2 &lt; </a:t>
                </a:r>
                <a:r>
                  <a:rPr lang="en-US" sz="1600" i="1" dirty="0">
                    <a:latin typeface="Times New Roman" panose="02020603050405020304" pitchFamily="18" charset="0"/>
                    <a:cs typeface="Times New Roman" panose="02020603050405020304" pitchFamily="18" charset="0"/>
                  </a:rPr>
                  <a:t>E</a:t>
                </a:r>
                <a:r>
                  <a:rPr lang="en-US" sz="1600" baseline="-25000" dirty="0">
                    <a:latin typeface="Times New Roman" panose="02020603050405020304" pitchFamily="18" charset="0"/>
                    <a:cs typeface="Times New Roman" panose="02020603050405020304" pitchFamily="18" charset="0"/>
                  </a:rPr>
                  <a:t>T,tower</a:t>
                </a:r>
                <a14:m>
                  <m:oMath xmlns:m="http://schemas.openxmlformats.org/officeDocument/2006/math">
                    <m:r>
                      <a:rPr lang="en-US" sz="1600" b="0" i="0" baseline="-2500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[GeV] &lt; 30</a:t>
                </a:r>
              </a:p>
              <a:p>
                <a:pPr marL="285750" indent="-285750">
                  <a:lnSpc>
                    <a:spcPct val="150000"/>
                  </a:lnSpc>
                  <a:buFont typeface="Arial" panose="020B0604020202020204" pitchFamily="34" charset="0"/>
                  <a:buChar char="•"/>
                </a:pPr>
                <a:r>
                  <a:rPr lang="en-US" sz="1600" dirty="0">
                    <a:cs typeface="Times New Roman" panose="02020603050405020304" pitchFamily="18" charset="0"/>
                  </a:rPr>
                  <a:t>|</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η</m:t>
                        </m:r>
                      </m:e>
                      <m:sub>
                        <m:r>
                          <m:rPr>
                            <m:sty m:val="p"/>
                          </m:rPr>
                          <a:rPr lang="en-US" sz="1600" b="0" i="0" smtClean="0">
                            <a:latin typeface="Cambria Math" panose="02040503050406030204" pitchFamily="18" charset="0"/>
                            <a:cs typeface="Times New Roman" panose="02020603050405020304" pitchFamily="18" charset="0"/>
                          </a:rPr>
                          <m:t>track</m:t>
                        </m:r>
                      </m:sub>
                    </m:sSub>
                    <m:r>
                      <a:rPr lang="en-US"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&lt; 1 ;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η</m:t>
                        </m:r>
                      </m:e>
                      <m:sub>
                        <m:r>
                          <m:rPr>
                            <m:sty m:val="p"/>
                          </m:rPr>
                          <a:rPr lang="en-US" sz="1600" b="0" i="0" smtClean="0">
                            <a:latin typeface="Cambria Math" panose="02040503050406030204" pitchFamily="18" charset="0"/>
                            <a:cs typeface="Times New Roman" panose="02020603050405020304" pitchFamily="18" charset="0"/>
                          </a:rPr>
                          <m:t>tower</m:t>
                        </m:r>
                      </m:sub>
                    </m:sSub>
                    <m:r>
                      <a:rPr lang="en-US"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&lt; 1</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
                </a:r>
                <a:r>
                  <a:rPr lang="en-US" sz="1600" baseline="30000" dirty="0">
                    <a:latin typeface="Times New Roman" panose="02020603050405020304" pitchFamily="18" charset="0"/>
                    <a:cs typeface="Times New Roman" panose="02020603050405020304" pitchFamily="18" charset="0"/>
                  </a:rPr>
                  <a:t>0 </a:t>
                </a:r>
                <a:r>
                  <a:rPr lang="en-US" sz="1600" dirty="0">
                    <a:latin typeface="Times New Roman" panose="02020603050405020304" pitchFamily="18" charset="0"/>
                    <a:cs typeface="Times New Roman" panose="02020603050405020304" pitchFamily="18" charset="0"/>
                    <a:sym typeface="Wingdings" pitchFamily="2" charset="2"/>
                  </a:rPr>
                  <a:t> K</a:t>
                </a:r>
                <a14:m>
                  <m:oMath xmlns:m="http://schemas.openxmlformats.org/officeDocument/2006/math">
                    <m:r>
                      <a:rPr lang="en-US" sz="1600" i="1" baseline="30000" smtClean="0">
                        <a:latin typeface="Cambria Math" panose="02040503050406030204" pitchFamily="18" charset="0"/>
                        <a:ea typeface="Cambria Math" panose="02040503050406030204" pitchFamily="18" charset="0"/>
                        <a:cs typeface="Times New Roman" panose="02020603050405020304" pitchFamily="18" charset="0"/>
                        <a:sym typeface="Wingdings" pitchFamily="2" charset="2"/>
                      </a:rPr>
                      <m:t>∓</m:t>
                    </m:r>
                  </m:oMath>
                </a14:m>
                <a:r>
                  <a:rPr lang="en-US" sz="1600" baseline="30000" dirty="0">
                    <a:latin typeface="Times New Roman" panose="02020603050405020304" pitchFamily="18" charset="0"/>
                    <a:cs typeface="Times New Roman" panose="02020603050405020304" pitchFamily="18" charset="0"/>
                    <a:sym typeface="Wingdings" pitchFamily="2" charset="2"/>
                  </a:rPr>
                  <a:t>  </a:t>
                </a:r>
                <a:r>
                  <a:rPr lang="en-US" sz="1600" dirty="0">
                    <a:latin typeface="Times New Roman" panose="02020603050405020304" pitchFamily="18" charset="0"/>
                    <a:cs typeface="Times New Roman" panose="02020603050405020304" pitchFamily="18" charset="0"/>
                    <a:sym typeface="Wingdings" pitchFamily="2" charset="2"/>
                  </a:rPr>
                  <a:t>+</a:t>
                </a:r>
                <a:r>
                  <a:rPr lang="en-US" sz="1600" baseline="30000" dirty="0">
                    <a:latin typeface="Times New Roman" panose="02020603050405020304" pitchFamily="18" charset="0"/>
                    <a:cs typeface="Times New Roman" panose="02020603050405020304" pitchFamily="18" charset="0"/>
                    <a:sym typeface="Wingdings" pitchFamily="2" charset="2"/>
                  </a:rPr>
                  <a:t> </a:t>
                </a:r>
                <a14:m>
                  <m:oMath xmlns:m="http://schemas.openxmlformats.org/officeDocument/2006/math">
                    <m:r>
                      <a:rPr lang="en-US" sz="1600" b="0" i="0" smtClean="0">
                        <a:latin typeface="Cambria Math" panose="02040503050406030204" pitchFamily="18" charset="0"/>
                        <a:cs typeface="Times New Roman" panose="02020603050405020304" pitchFamily="18" charset="0"/>
                        <a:sym typeface="Wingdings" pitchFamily="2" charset="2"/>
                      </a:rPr>
                      <m:t> </m:t>
                    </m:r>
                    <m:r>
                      <a:rPr lang="en-US" sz="1600" b="0" i="1" smtClean="0">
                        <a:latin typeface="Cambria Math" panose="02040503050406030204" pitchFamily="18" charset="0"/>
                        <a:cs typeface="Times New Roman" panose="02020603050405020304" pitchFamily="18" charset="0"/>
                        <a:sym typeface="Wingdings" pitchFamily="2" charset="2"/>
                      </a:rPr>
                      <m:t>𝜋</m:t>
                    </m:r>
                    <m:r>
                      <a:rPr lang="en-US" sz="1600" i="1" baseline="30000">
                        <a:latin typeface="Cambria Math" panose="02040503050406030204" pitchFamily="18" charset="0"/>
                        <a:ea typeface="Cambria Math" panose="02040503050406030204" pitchFamily="18" charset="0"/>
                        <a:cs typeface="Times New Roman" panose="02020603050405020304" pitchFamily="18" charset="0"/>
                        <a:sym typeface="Wingdings" pitchFamily="2" charset="2"/>
                      </a:rPr>
                      <m:t>±</m:t>
                    </m:r>
                  </m:oMath>
                </a14:m>
                <a:r>
                  <a:rPr lang="en-US" sz="1600" baseline="30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[B.R. = 3.82 %]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D</a:t>
                </a:r>
                <a:r>
                  <a:rPr lang="en-US" sz="1600" baseline="30000" dirty="0">
                    <a:latin typeface="Times New Roman" panose="02020603050405020304" pitchFamily="18" charset="0"/>
                    <a:cs typeface="Times New Roman" panose="02020603050405020304" pitchFamily="18" charset="0"/>
                  </a:rPr>
                  <a:t>0 </a:t>
                </a:r>
                <a:r>
                  <a:rPr lang="en-US" sz="1600" dirty="0">
                    <a:latin typeface="Times New Roman" panose="02020603050405020304" pitchFamily="18" charset="0"/>
                    <a:cs typeface="Times New Roman" panose="02020603050405020304" pitchFamily="18" charset="0"/>
                  </a:rPr>
                  <a:t>reconstruction: Tracks contain at least three hits on HFT</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 &lt;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m:rPr>
                            <m:sty m:val="p"/>
                          </m:rPr>
                          <a:rPr lang="en-US" sz="1600" b="0" i="0" smtClean="0">
                            <a:latin typeface="Cambria Math" panose="02040503050406030204" pitchFamily="18" charset="0"/>
                            <a:cs typeface="Times New Roman" panose="02020603050405020304" pitchFamily="18" charset="0"/>
                          </a:rPr>
                          <m:t>T</m:t>
                        </m:r>
                        <m:r>
                          <a:rPr lang="en-US" sz="1600" b="0" i="0"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D</m:t>
                        </m:r>
                        <m:r>
                          <a:rPr lang="en-US" sz="1600" b="0" i="0" baseline="30000" smtClean="0">
                            <a:latin typeface="Cambria Math" panose="02040503050406030204" pitchFamily="18" charset="0"/>
                            <a:cs typeface="Times New Roman" panose="02020603050405020304" pitchFamily="18" charset="0"/>
                          </a:rPr>
                          <m:t>0</m:t>
                        </m:r>
                        <m:r>
                          <m:rPr>
                            <m:nor/>
                          </m:rPr>
                          <a:rPr lang="en-US" sz="1600" dirty="0">
                            <a:latin typeface="Times New Roman" panose="02020603050405020304" pitchFamily="18" charset="0"/>
                            <a:cs typeface="Times New Roman" panose="02020603050405020304" pitchFamily="18" charset="0"/>
                          </a:rPr>
                          <m:t> </m:t>
                        </m:r>
                      </m:sub>
                    </m:sSub>
                  </m:oMath>
                </a14:m>
                <a:r>
                  <a:rPr lang="en-US" sz="1600" dirty="0">
                    <a:latin typeface="Times New Roman" panose="02020603050405020304" pitchFamily="18" charset="0"/>
                    <a:cs typeface="Times New Roman" panose="02020603050405020304" pitchFamily="18" charset="0"/>
                  </a:rPr>
                  <a:t>[GeV/</a:t>
                </a:r>
                <a:r>
                  <a:rPr lang="en-US" sz="1600" i="1"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 &lt; 10</a:t>
                </a:r>
                <a:endParaRPr lang="en-US" sz="1600" baseline="30000" dirty="0">
                  <a:latin typeface="Times New Roman" panose="02020603050405020304" pitchFamily="18" charset="0"/>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93CFA37C-D911-AE4E-B8CA-5F03D9E472DD}"/>
                  </a:ext>
                </a:extLst>
              </p:cNvPr>
              <p:cNvSpPr txBox="1">
                <a:spLocks noRot="1" noChangeAspect="1" noMove="1" noResize="1" noEditPoints="1" noAdjustHandles="1" noChangeArrowheads="1" noChangeShapeType="1" noTextEdit="1"/>
              </p:cNvSpPr>
              <p:nvPr/>
            </p:nvSpPr>
            <p:spPr>
              <a:xfrm>
                <a:off x="5995007" y="2934755"/>
                <a:ext cx="6196993" cy="1936171"/>
              </a:xfrm>
              <a:prstGeom prst="rect">
                <a:avLst/>
              </a:prstGeom>
              <a:blipFill>
                <a:blip r:embed="rId5"/>
                <a:stretch>
                  <a:fillRect l="-408" b="-324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F74D724-E409-7143-B710-C3A1D1DD5D61}"/>
              </a:ext>
            </a:extLst>
          </p:cNvPr>
          <p:cNvSpPr txBox="1"/>
          <p:nvPr/>
        </p:nvSpPr>
        <p:spPr>
          <a:xfrm>
            <a:off x="6013506" y="4907055"/>
            <a:ext cx="2427109" cy="461665"/>
          </a:xfrm>
          <a:prstGeom prst="rect">
            <a:avLst/>
          </a:prstGeom>
          <a:noFill/>
        </p:spPr>
        <p:txBody>
          <a:bodyPr wrap="square" rtlCol="0">
            <a:spAutoFit/>
          </a:bodyPr>
          <a:lstStyle/>
          <a:p>
            <a:r>
              <a:rPr lang="en-US" sz="2400" b="1" dirty="0">
                <a:solidFill>
                  <a:schemeClr val="bg1"/>
                </a:solidFill>
                <a:highlight>
                  <a:srgbClr val="FF0000"/>
                </a:highlight>
              </a:rPr>
              <a:t>D</a:t>
            </a:r>
            <a:r>
              <a:rPr lang="en-US" sz="2400" b="1" baseline="30000" dirty="0">
                <a:solidFill>
                  <a:schemeClr val="bg1"/>
                </a:solidFill>
                <a:highlight>
                  <a:srgbClr val="FF0000"/>
                </a:highlight>
              </a:rPr>
              <a:t>0</a:t>
            </a:r>
            <a:r>
              <a:rPr lang="en-US" sz="2400" b="1" dirty="0">
                <a:solidFill>
                  <a:schemeClr val="bg1"/>
                </a:solidFill>
                <a:highlight>
                  <a:srgbClr val="FF0000"/>
                </a:highlight>
              </a:rPr>
              <a:t> Jet Selection: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E60A6CF-9C02-4145-9136-598D8F5CB3ED}"/>
                  </a:ext>
                </a:extLst>
              </p:cNvPr>
              <p:cNvSpPr txBox="1"/>
              <p:nvPr/>
            </p:nvSpPr>
            <p:spPr>
              <a:xfrm>
                <a:off x="6026414" y="5312735"/>
                <a:ext cx="6165586" cy="8265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Anti-</a:t>
                </a:r>
                <a:r>
                  <a:rPr lang="en-US" sz="1600" i="1" dirty="0" err="1">
                    <a:latin typeface="Times New Roman" panose="02020603050405020304" pitchFamily="18" charset="0"/>
                    <a:cs typeface="Times New Roman" panose="02020603050405020304" pitchFamily="18" charset="0"/>
                  </a:rPr>
                  <a:t>k</a:t>
                </a:r>
                <a:r>
                  <a:rPr lang="en-US" sz="1600" baseline="-25000" dirty="0" err="1">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full jets of radius </a:t>
                </a:r>
                <a:r>
                  <a:rPr lang="en-US" sz="1600" i="1" dirty="0">
                    <a:latin typeface="Times New Roman" panose="02020603050405020304" pitchFamily="18" charset="0"/>
                    <a:cs typeface="Times New Roman" panose="02020603050405020304" pitchFamily="18" charset="0"/>
                  </a:rPr>
                  <a:t>R</a:t>
                </a:r>
                <a:r>
                  <a:rPr lang="en-US" sz="1600" dirty="0">
                    <a:latin typeface="Times New Roman" panose="02020603050405020304" pitchFamily="18" charset="0"/>
                    <a:cs typeface="Times New Roman" panose="02020603050405020304" pitchFamily="18" charset="0"/>
                  </a:rPr>
                  <a:t> = 0.4, area-based background subtraction</a:t>
                </a:r>
              </a:p>
              <a:p>
                <a:pPr marL="285750" indent="-285750">
                  <a:lnSpc>
                    <a:spcPct val="150000"/>
                  </a:lnSpc>
                  <a:buFont typeface="Arial" panose="020B0604020202020204" pitchFamily="34" charset="0"/>
                  <a:buChar char="•"/>
                </a:pPr>
                <a:r>
                  <a:rPr lang="en-US" sz="1600" dirty="0">
                    <a:cs typeface="Times New Roman" panose="02020603050405020304" pitchFamily="18" charset="0"/>
                  </a:rPr>
                  <a:t>|</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η</m:t>
                        </m:r>
                      </m:e>
                      <m:sub>
                        <m:r>
                          <m:rPr>
                            <m:sty m:val="p"/>
                          </m:rPr>
                          <a:rPr lang="en-US" sz="1600" b="0" i="0" smtClean="0">
                            <a:latin typeface="Cambria Math" panose="02040503050406030204" pitchFamily="18" charset="0"/>
                            <a:cs typeface="Times New Roman" panose="02020603050405020304" pitchFamily="18" charset="0"/>
                          </a:rPr>
                          <m:t>Jet</m:t>
                        </m:r>
                      </m:sub>
                    </m:sSub>
                    <m:r>
                      <a:rPr lang="en-US"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&lt; 0.6</a:t>
                </a:r>
              </a:p>
            </p:txBody>
          </p:sp>
        </mc:Choice>
        <mc:Fallback xmlns="">
          <p:sp>
            <p:nvSpPr>
              <p:cNvPr id="24" name="TextBox 23">
                <a:extLst>
                  <a:ext uri="{FF2B5EF4-FFF2-40B4-BE49-F238E27FC236}">
                    <a16:creationId xmlns:a16="http://schemas.microsoft.com/office/drawing/2014/main" id="{0E60A6CF-9C02-4145-9136-598D8F5CB3ED}"/>
                  </a:ext>
                </a:extLst>
              </p:cNvPr>
              <p:cNvSpPr txBox="1">
                <a:spLocks noRot="1" noChangeAspect="1" noMove="1" noResize="1" noEditPoints="1" noAdjustHandles="1" noChangeArrowheads="1" noChangeShapeType="1" noTextEdit="1"/>
              </p:cNvSpPr>
              <p:nvPr/>
            </p:nvSpPr>
            <p:spPr>
              <a:xfrm>
                <a:off x="6026414" y="5312735"/>
                <a:ext cx="6165586" cy="826508"/>
              </a:xfrm>
              <a:prstGeom prst="rect">
                <a:avLst/>
              </a:prstGeom>
              <a:blipFill>
                <a:blip r:embed="rId6"/>
                <a:stretch>
                  <a:fillRect l="-411" b="-6061"/>
                </a:stretch>
              </a:blipFill>
            </p:spPr>
            <p:txBody>
              <a:bodyPr/>
              <a:lstStyle/>
              <a:p>
                <a:r>
                  <a:rPr lang="en-US">
                    <a:noFill/>
                  </a:rPr>
                  <a:t> </a:t>
                </a:r>
              </a:p>
            </p:txBody>
          </p:sp>
        </mc:Fallback>
      </mc:AlternateContent>
      <p:pic>
        <p:nvPicPr>
          <p:cNvPr id="26" name="Picture 2">
            <a:extLst>
              <a:ext uri="{FF2B5EF4-FFF2-40B4-BE49-F238E27FC236}">
                <a16:creationId xmlns:a16="http://schemas.microsoft.com/office/drawing/2014/main" id="{D9C47989-CA30-C344-9639-21CF746801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20293C10-3E28-854C-958A-2A18615A8D77}"/>
              </a:ext>
            </a:extLst>
          </p:cNvPr>
          <p:cNvCxnSpPr>
            <a:cxnSpLocks/>
          </p:cNvCxnSpPr>
          <p:nvPr/>
        </p:nvCxnSpPr>
        <p:spPr>
          <a:xfrm>
            <a:off x="2577613" y="4108334"/>
            <a:ext cx="898832" cy="1183655"/>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3B37CF8-2E80-5648-A5C4-B9C36A275A0E}"/>
              </a:ext>
            </a:extLst>
          </p:cNvPr>
          <p:cNvSpPr txBox="1"/>
          <p:nvPr/>
        </p:nvSpPr>
        <p:spPr>
          <a:xfrm>
            <a:off x="2097536" y="5319197"/>
            <a:ext cx="3872061" cy="523220"/>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Barrel Electromagnetic Calorimeter (BEMC)</a:t>
            </a:r>
          </a:p>
          <a:p>
            <a:r>
              <a:rPr lang="en-US" sz="1200" dirty="0">
                <a:latin typeface="Times New Roman" panose="02020603050405020304" pitchFamily="18" charset="0"/>
                <a:cs typeface="Times New Roman" panose="02020603050405020304" pitchFamily="18" charset="0"/>
              </a:rPr>
              <a:t>- Measures neutral component of energy in jets</a:t>
            </a:r>
          </a:p>
        </p:txBody>
      </p:sp>
      <p:pic>
        <p:nvPicPr>
          <p:cNvPr id="42" name="Picture 41">
            <a:extLst>
              <a:ext uri="{FF2B5EF4-FFF2-40B4-BE49-F238E27FC236}">
                <a16:creationId xmlns:a16="http://schemas.microsoft.com/office/drawing/2014/main" id="{21B3B338-5B80-754F-B518-075CFB4A4D39}"/>
              </a:ext>
            </a:extLst>
          </p:cNvPr>
          <p:cNvPicPr>
            <a:picLocks noChangeAspect="1"/>
          </p:cNvPicPr>
          <p:nvPr/>
        </p:nvPicPr>
        <p:blipFill rotWithShape="1">
          <a:blip r:embed="rId8"/>
          <a:srcRect t="10979"/>
          <a:stretch/>
        </p:blipFill>
        <p:spPr>
          <a:xfrm>
            <a:off x="10749280" y="0"/>
            <a:ext cx="1442720" cy="1900293"/>
          </a:xfrm>
          <a:prstGeom prst="rect">
            <a:avLst/>
          </a:prstGeom>
        </p:spPr>
      </p:pic>
      <p:cxnSp>
        <p:nvCxnSpPr>
          <p:cNvPr id="46" name="Straight Connector 45">
            <a:extLst>
              <a:ext uri="{FF2B5EF4-FFF2-40B4-BE49-F238E27FC236}">
                <a16:creationId xmlns:a16="http://schemas.microsoft.com/office/drawing/2014/main" id="{EF83BF2F-03C6-DF4A-A437-02B14909365C}"/>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55E70357-098D-53B7-2CBC-77A9296A2844}"/>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14" name="Date Placeholder 1">
            <a:extLst>
              <a:ext uri="{FF2B5EF4-FFF2-40B4-BE49-F238E27FC236}">
                <a16:creationId xmlns:a16="http://schemas.microsoft.com/office/drawing/2014/main" id="{6700914E-A6C7-FA80-9A3A-7D4A3BF45493}"/>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Tree>
    <p:extLst>
      <p:ext uri="{BB962C8B-B14F-4D97-AF65-F5344CB8AC3E}">
        <p14:creationId xmlns:p14="http://schemas.microsoft.com/office/powerpoint/2010/main" val="1864991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C4E32-4C1D-CEAA-22A7-A67B47C5897E}"/>
              </a:ext>
            </a:extLst>
          </p:cNvPr>
          <p:cNvPicPr>
            <a:picLocks noChangeAspect="1"/>
          </p:cNvPicPr>
          <p:nvPr/>
        </p:nvPicPr>
        <p:blipFill>
          <a:blip r:embed="rId3"/>
          <a:stretch>
            <a:fillRect/>
          </a:stretch>
        </p:blipFill>
        <p:spPr>
          <a:xfrm rot="5400000">
            <a:off x="8233473" y="1405142"/>
            <a:ext cx="3478258" cy="4343992"/>
          </a:xfrm>
          <a:prstGeom prst="rect">
            <a:avLst/>
          </a:prstGeom>
        </p:spPr>
      </p:pic>
      <p:pic>
        <p:nvPicPr>
          <p:cNvPr id="29" name="Picture 28" descr="Diagram, venn diagram&#10;&#10;Description automatically generated">
            <a:extLst>
              <a:ext uri="{FF2B5EF4-FFF2-40B4-BE49-F238E27FC236}">
                <a16:creationId xmlns:a16="http://schemas.microsoft.com/office/drawing/2014/main" id="{17273640-0094-9E46-899A-E39C944BC9F3}"/>
              </a:ext>
            </a:extLst>
          </p:cNvPr>
          <p:cNvPicPr>
            <a:picLocks noChangeAspect="1"/>
          </p:cNvPicPr>
          <p:nvPr/>
        </p:nvPicPr>
        <p:blipFill>
          <a:blip r:embed="rId4"/>
          <a:stretch>
            <a:fillRect/>
          </a:stretch>
        </p:blipFill>
        <p:spPr>
          <a:xfrm>
            <a:off x="4547748" y="1696182"/>
            <a:ext cx="3096503" cy="3239019"/>
          </a:xfrm>
          <a:prstGeom prst="rect">
            <a:avLst/>
          </a:prstGeom>
        </p:spPr>
      </p:pic>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8</a:t>
            </a:fld>
            <a:endParaRPr lang="en-US" dirty="0">
              <a:solidFill>
                <a:schemeClr val="tx1"/>
              </a:solidFill>
            </a:endParaRPr>
          </a:p>
        </p:txBody>
      </p:sp>
      <p:sp>
        <p:nvSpPr>
          <p:cNvPr id="5" name="TextBox 4">
            <a:extLst>
              <a:ext uri="{FF2B5EF4-FFF2-40B4-BE49-F238E27FC236}">
                <a16:creationId xmlns:a16="http://schemas.microsoft.com/office/drawing/2014/main" id="{75685547-9DE4-E941-A10E-51DA07133572}"/>
              </a:ext>
            </a:extLst>
          </p:cNvPr>
          <p:cNvSpPr txBox="1"/>
          <p:nvPr/>
        </p:nvSpPr>
        <p:spPr>
          <a:xfrm>
            <a:off x="0" y="-5767"/>
            <a:ext cx="6096000" cy="646331"/>
          </a:xfrm>
          <a:prstGeom prst="rect">
            <a:avLst/>
          </a:prstGeom>
          <a:noFill/>
        </p:spPr>
        <p:txBody>
          <a:bodyPr wrap="square" rtlCol="0">
            <a:spAutoFit/>
          </a:bodyPr>
          <a:lstStyle/>
          <a:p>
            <a:r>
              <a:rPr lang="en-US" sz="3600" b="1" dirty="0"/>
              <a:t>D</a:t>
            </a:r>
            <a:r>
              <a:rPr lang="en-US" sz="3600" b="1" baseline="30000" dirty="0"/>
              <a:t>0</a:t>
            </a:r>
            <a:r>
              <a:rPr lang="en-US" sz="3600" b="1" dirty="0"/>
              <a:t> Reconstruction</a:t>
            </a:r>
          </a:p>
        </p:txBody>
      </p:sp>
      <p:sp>
        <p:nvSpPr>
          <p:cNvPr id="31" name="TextBox 30">
            <a:extLst>
              <a:ext uri="{FF2B5EF4-FFF2-40B4-BE49-F238E27FC236}">
                <a16:creationId xmlns:a16="http://schemas.microsoft.com/office/drawing/2014/main" id="{50C4401E-144E-0040-BF19-838E4075DB62}"/>
              </a:ext>
            </a:extLst>
          </p:cNvPr>
          <p:cNvSpPr txBox="1"/>
          <p:nvPr/>
        </p:nvSpPr>
        <p:spPr>
          <a:xfrm>
            <a:off x="131217" y="5296674"/>
            <a:ext cx="7450987" cy="400110"/>
          </a:xfrm>
          <a:prstGeom prst="rect">
            <a:avLst/>
          </a:prstGeom>
          <a:noFill/>
        </p:spPr>
        <p:txBody>
          <a:bodyPr wrap="square" rtlCol="0">
            <a:spAutoFit/>
          </a:bodyPr>
          <a:lstStyle/>
          <a:p>
            <a:pPr algn="ctr"/>
            <a:r>
              <a:rPr lang="en-US" sz="2000" b="1" dirty="0">
                <a:solidFill>
                  <a:schemeClr val="bg1"/>
                </a:solidFill>
                <a:highlight>
                  <a:srgbClr val="FF0000"/>
                </a:highlight>
              </a:rPr>
              <a:t>Topological cuts on the D</a:t>
            </a:r>
            <a:r>
              <a:rPr lang="en-US" sz="2000" b="1" baseline="30000" dirty="0">
                <a:solidFill>
                  <a:schemeClr val="bg1"/>
                </a:solidFill>
                <a:highlight>
                  <a:srgbClr val="FF0000"/>
                </a:highlight>
              </a:rPr>
              <a:t>0 </a:t>
            </a:r>
            <a:r>
              <a:rPr lang="en-US" sz="2000" b="1" dirty="0">
                <a:solidFill>
                  <a:schemeClr val="bg1"/>
                </a:solidFill>
                <a:highlight>
                  <a:srgbClr val="FF0000"/>
                </a:highlight>
              </a:rPr>
              <a:t>candidates improve signal significance</a:t>
            </a:r>
          </a:p>
        </p:txBody>
      </p:sp>
      <p:sp>
        <p:nvSpPr>
          <p:cNvPr id="38" name="TextBox 37">
            <a:extLst>
              <a:ext uri="{FF2B5EF4-FFF2-40B4-BE49-F238E27FC236}">
                <a16:creationId xmlns:a16="http://schemas.microsoft.com/office/drawing/2014/main" id="{2C827155-D7AB-6C47-8035-62B6B1D25CB1}"/>
              </a:ext>
            </a:extLst>
          </p:cNvPr>
          <p:cNvSpPr txBox="1"/>
          <p:nvPr/>
        </p:nvSpPr>
        <p:spPr>
          <a:xfrm>
            <a:off x="4293173" y="1189699"/>
            <a:ext cx="3605652" cy="369332"/>
          </a:xfrm>
          <a:prstGeom prst="rect">
            <a:avLst/>
          </a:prstGeom>
          <a:noFill/>
          <a:ln>
            <a:solidFill>
              <a:schemeClr val="accent2">
                <a:hueOff val="-727682"/>
                <a:satOff val="-41964"/>
                <a:lumOff val="4314"/>
              </a:schemeClr>
            </a:solidFill>
          </a:ln>
        </p:spPr>
        <p:txBody>
          <a:bodyPr wrap="square" rtlCol="0">
            <a:spAutoFit/>
          </a:bodyPr>
          <a:lstStyle/>
          <a:p>
            <a:pPr algn="ctr"/>
            <a:r>
              <a:rPr lang="en-US" b="1" dirty="0"/>
              <a:t>STAR,</a:t>
            </a:r>
            <a:r>
              <a:rPr lang="en-US" dirty="0"/>
              <a:t> Phys. Rev. C 99 (2021) 034908</a:t>
            </a:r>
          </a:p>
        </p:txBody>
      </p:sp>
      <p:pic>
        <p:nvPicPr>
          <p:cNvPr id="40" name="Picture 2">
            <a:extLst>
              <a:ext uri="{FF2B5EF4-FFF2-40B4-BE49-F238E27FC236}">
                <a16:creationId xmlns:a16="http://schemas.microsoft.com/office/drawing/2014/main" id="{E8162BDC-B686-6C4F-B1CC-155ACDCE09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5981B45-7100-8E41-B626-7D680F6B54FD}"/>
              </a:ext>
            </a:extLst>
          </p:cNvPr>
          <p:cNvSpPr txBox="1"/>
          <p:nvPr/>
        </p:nvSpPr>
        <p:spPr>
          <a:xfrm>
            <a:off x="96708" y="796369"/>
            <a:ext cx="4878580"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Kaons and </a:t>
            </a:r>
            <a:r>
              <a:rPr lang="en-US" dirty="0" err="1">
                <a:latin typeface="Times New Roman" panose="02020603050405020304" pitchFamily="18" charset="0"/>
                <a:cs typeface="Times New Roman" panose="02020603050405020304" pitchFamily="18" charset="0"/>
              </a:rPr>
              <a:t>Pions</a:t>
            </a:r>
            <a:r>
              <a:rPr lang="en-US" dirty="0">
                <a:latin typeface="Times New Roman" panose="02020603050405020304" pitchFamily="18" charset="0"/>
                <a:cs typeface="Times New Roman" panose="02020603050405020304" pitchFamily="18" charset="0"/>
              </a:rPr>
              <a:t> identified using TPC and TOF</a:t>
            </a:r>
          </a:p>
        </p:txBody>
      </p:sp>
      <p:pic>
        <p:nvPicPr>
          <p:cNvPr id="41" name="Picture 40">
            <a:extLst>
              <a:ext uri="{FF2B5EF4-FFF2-40B4-BE49-F238E27FC236}">
                <a16:creationId xmlns:a16="http://schemas.microsoft.com/office/drawing/2014/main" id="{E6020A23-9295-964D-820D-F8042D95648E}"/>
              </a:ext>
            </a:extLst>
          </p:cNvPr>
          <p:cNvPicPr>
            <a:picLocks noChangeAspect="1"/>
          </p:cNvPicPr>
          <p:nvPr/>
        </p:nvPicPr>
        <p:blipFill>
          <a:blip r:embed="rId6"/>
          <a:stretch>
            <a:fillRect/>
          </a:stretch>
        </p:blipFill>
        <p:spPr>
          <a:xfrm>
            <a:off x="47402" y="1561326"/>
            <a:ext cx="3809309" cy="3333145"/>
          </a:xfrm>
          <a:prstGeom prst="rect">
            <a:avLst/>
          </a:prstGeom>
        </p:spPr>
      </p:pic>
      <p:pic>
        <p:nvPicPr>
          <p:cNvPr id="53" name="Picture 52">
            <a:extLst>
              <a:ext uri="{FF2B5EF4-FFF2-40B4-BE49-F238E27FC236}">
                <a16:creationId xmlns:a16="http://schemas.microsoft.com/office/drawing/2014/main" id="{23DD9946-2431-D64F-95BA-4A221CD17E5E}"/>
              </a:ext>
            </a:extLst>
          </p:cNvPr>
          <p:cNvPicPr>
            <a:picLocks noChangeAspect="1"/>
          </p:cNvPicPr>
          <p:nvPr/>
        </p:nvPicPr>
        <p:blipFill rotWithShape="1">
          <a:blip r:embed="rId7"/>
          <a:srcRect t="10979"/>
          <a:stretch/>
        </p:blipFill>
        <p:spPr>
          <a:xfrm>
            <a:off x="10749280" y="0"/>
            <a:ext cx="1442720" cy="1900293"/>
          </a:xfrm>
          <a:prstGeom prst="rect">
            <a:avLst/>
          </a:prstGeom>
        </p:spPr>
      </p:pic>
      <p:cxnSp>
        <p:nvCxnSpPr>
          <p:cNvPr id="57" name="Straight Connector 56">
            <a:extLst>
              <a:ext uri="{FF2B5EF4-FFF2-40B4-BE49-F238E27FC236}">
                <a16:creationId xmlns:a16="http://schemas.microsoft.com/office/drawing/2014/main" id="{3E23A1CC-E096-F848-95FD-31EDA2E3D55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ABF7E802-51A5-F801-FD6A-A0D6D5FC5E1B}"/>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6" name="Date Placeholder 1">
            <a:extLst>
              <a:ext uri="{FF2B5EF4-FFF2-40B4-BE49-F238E27FC236}">
                <a16:creationId xmlns:a16="http://schemas.microsoft.com/office/drawing/2014/main" id="{AE1CE434-2322-3980-990E-5F3B1E8C9BDB}"/>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sp>
        <p:nvSpPr>
          <p:cNvPr id="9" name="TextBox 8">
            <a:extLst>
              <a:ext uri="{FF2B5EF4-FFF2-40B4-BE49-F238E27FC236}">
                <a16:creationId xmlns:a16="http://schemas.microsoft.com/office/drawing/2014/main" id="{F9244664-4521-69FE-EEAD-F9EB3B95FC1D}"/>
              </a:ext>
            </a:extLst>
          </p:cNvPr>
          <p:cNvSpPr txBox="1"/>
          <p:nvPr/>
        </p:nvSpPr>
        <p:spPr>
          <a:xfrm>
            <a:off x="8169031" y="5296674"/>
            <a:ext cx="404476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Yield is calculated using </a:t>
            </a:r>
            <a:r>
              <a:rPr lang="en-US" dirty="0" err="1">
                <a:latin typeface="Times New Roman" panose="02020603050405020304" pitchFamily="18" charset="0"/>
                <a:cs typeface="Times New Roman" panose="02020603050405020304" pitchFamily="18" charset="0"/>
              </a:rPr>
              <a:t>sPlot</a:t>
            </a:r>
            <a:r>
              <a:rPr lang="en-US" dirty="0">
                <a:latin typeface="Times New Roman" panose="02020603050405020304" pitchFamily="18" charset="0"/>
                <a:cs typeface="Times New Roman" panose="02020603050405020304" pitchFamily="18" charset="0"/>
              </a:rPr>
              <a:t> method [1]</a:t>
            </a:r>
          </a:p>
        </p:txBody>
      </p:sp>
      <p:sp>
        <p:nvSpPr>
          <p:cNvPr id="10" name="TextBox 9">
            <a:extLst>
              <a:ext uri="{FF2B5EF4-FFF2-40B4-BE49-F238E27FC236}">
                <a16:creationId xmlns:a16="http://schemas.microsoft.com/office/drawing/2014/main" id="{76E30305-A1AE-30AF-A965-3CA6CB1D6260}"/>
              </a:ext>
            </a:extLst>
          </p:cNvPr>
          <p:cNvSpPr txBox="1"/>
          <p:nvPr/>
        </p:nvSpPr>
        <p:spPr>
          <a:xfrm>
            <a:off x="8812386" y="5734178"/>
            <a:ext cx="3446008" cy="276999"/>
          </a:xfrm>
          <a:prstGeom prst="rect">
            <a:avLst/>
          </a:prstGeom>
          <a:noFill/>
        </p:spPr>
        <p:txBody>
          <a:bodyPr wrap="none" rtlCol="0">
            <a:spAutoFit/>
          </a:bodyPr>
          <a:lstStyle/>
          <a:p>
            <a:r>
              <a:rPr lang="en-US" sz="1200" dirty="0">
                <a:latin typeface="Times" pitchFamily="2" charset="0"/>
              </a:rPr>
              <a:t>[1] </a:t>
            </a:r>
            <a:r>
              <a:rPr lang="en-US" sz="1200" dirty="0" err="1">
                <a:latin typeface="Times" pitchFamily="2" charset="0"/>
              </a:rPr>
              <a:t>Nucl</a:t>
            </a:r>
            <a:r>
              <a:rPr lang="en-US" sz="1200" dirty="0">
                <a:latin typeface="Times" pitchFamily="2" charset="0"/>
              </a:rPr>
              <a:t>. </a:t>
            </a:r>
            <a:r>
              <a:rPr lang="en-US" sz="1200" dirty="0" err="1">
                <a:latin typeface="Times" pitchFamily="2" charset="0"/>
              </a:rPr>
              <a:t>Instrum</a:t>
            </a:r>
            <a:r>
              <a:rPr lang="en-US" sz="1200" dirty="0">
                <a:latin typeface="Times" pitchFamily="2" charset="0"/>
              </a:rPr>
              <a:t>. Methods Phys. Res., A (2005) 555</a:t>
            </a:r>
          </a:p>
        </p:txBody>
      </p:sp>
    </p:spTree>
    <p:extLst>
      <p:ext uri="{BB962C8B-B14F-4D97-AF65-F5344CB8AC3E}">
        <p14:creationId xmlns:p14="http://schemas.microsoft.com/office/powerpoint/2010/main" val="7617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D059DB5-E1FA-8048-A7DF-E9446AA8F28C}"/>
              </a:ext>
            </a:extLst>
          </p:cNvPr>
          <p:cNvPicPr>
            <a:picLocks noChangeAspect="1"/>
          </p:cNvPicPr>
          <p:nvPr/>
        </p:nvPicPr>
        <p:blipFill>
          <a:blip r:embed="rId3"/>
          <a:srcRect/>
          <a:stretch/>
        </p:blipFill>
        <p:spPr>
          <a:xfrm rot="5400000">
            <a:off x="4290974" y="2974190"/>
            <a:ext cx="3215805" cy="3309186"/>
          </a:xfrm>
          <a:prstGeom prst="rect">
            <a:avLst/>
          </a:prstGeom>
        </p:spPr>
      </p:pic>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a:extLst>
              <a:ext uri="{FF2B5EF4-FFF2-40B4-BE49-F238E27FC236}">
                <a16:creationId xmlns:a16="http://schemas.microsoft.com/office/drawing/2014/main" id="{35B75923-33BD-FB4A-855B-5F268AF36A91}"/>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9</a:t>
            </a:fld>
            <a:endParaRPr lang="en-US" dirty="0">
              <a:solidFill>
                <a:schemeClr val="tx1"/>
              </a:solidFill>
            </a:endParaRPr>
          </a:p>
        </p:txBody>
      </p:sp>
      <p:sp>
        <p:nvSpPr>
          <p:cNvPr id="15" name="TextBox 14">
            <a:extLst>
              <a:ext uri="{FF2B5EF4-FFF2-40B4-BE49-F238E27FC236}">
                <a16:creationId xmlns:a16="http://schemas.microsoft.com/office/drawing/2014/main" id="{3832FE01-62C0-B241-A04B-7CB3BA2C5AD9}"/>
              </a:ext>
            </a:extLst>
          </p:cNvPr>
          <p:cNvSpPr txBox="1"/>
          <p:nvPr/>
        </p:nvSpPr>
        <p:spPr>
          <a:xfrm>
            <a:off x="3956042" y="4213285"/>
            <a:ext cx="461918" cy="830997"/>
          </a:xfrm>
          <a:prstGeom prst="rect">
            <a:avLst/>
          </a:prstGeom>
          <a:noFill/>
        </p:spPr>
        <p:txBody>
          <a:bodyPr wrap="square" rtlCol="0">
            <a:spAutoFit/>
          </a:bodyPr>
          <a:lstStyle/>
          <a:p>
            <a:r>
              <a:rPr lang="en-US" sz="4800" dirty="0"/>
              <a:t>X</a:t>
            </a:r>
            <a:endParaRPr lang="en-US" sz="1400" dirty="0"/>
          </a:p>
        </p:txBody>
      </p:sp>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rotWithShape="1">
          <a:blip r:embed="rId5"/>
          <a:srcRect t="10979"/>
          <a:stretch/>
        </p:blipFill>
        <p:spPr>
          <a:xfrm>
            <a:off x="10749280" y="0"/>
            <a:ext cx="1442720" cy="1900293"/>
          </a:xfrm>
          <a:prstGeom prst="rect">
            <a:avLst/>
          </a:prstGeom>
        </p:spPr>
      </p:pic>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E1F8836-1111-7D42-8C8D-20A62FBC929D}"/>
                  </a:ext>
                </a:extLst>
              </p:cNvPr>
              <p:cNvSpPr txBox="1"/>
              <p:nvPr/>
            </p:nvSpPr>
            <p:spPr>
              <a:xfrm>
                <a:off x="-1" y="599952"/>
                <a:ext cx="10873489" cy="2124556"/>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oMath>
                </a14:m>
                <a:r>
                  <a:rPr lang="en-US" dirty="0">
                    <a:latin typeface="Times New Roman" panose="02020603050405020304" pitchFamily="18" charset="0"/>
                    <a:cs typeface="Times New Roman" panose="02020603050405020304" pitchFamily="18" charset="0"/>
                  </a:rPr>
                  <a:t> = 200 GeV from PYTHIA and GEANT3 to mimic the detector response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Single Particle (SP) embedding in heavy ion events to model fluctuations in area-based background subtraction </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Reweight PYTHIA with c-quark distribution from FONLL [1] to modify the shape of the jet </a:t>
                </a:r>
                <a:r>
                  <a:rPr lang="en-US" i="1" dirty="0" err="1">
                    <a:solidFill>
                      <a:schemeClr val="bg2">
                        <a:lumMod val="75000"/>
                      </a:schemeClr>
                    </a:solidFill>
                    <a:latin typeface="Times New Roman" panose="02020603050405020304" pitchFamily="18" charset="0"/>
                    <a:cs typeface="Times New Roman" panose="02020603050405020304" pitchFamily="18" charset="0"/>
                  </a:rPr>
                  <a:t>p</a:t>
                </a:r>
                <a:r>
                  <a:rPr lang="en-US" baseline="-25000" dirty="0" err="1">
                    <a:solidFill>
                      <a:schemeClr val="bg2">
                        <a:lumMod val="75000"/>
                      </a:schemeClr>
                    </a:solidFill>
                    <a:latin typeface="Times New Roman" panose="02020603050405020304" pitchFamily="18" charset="0"/>
                    <a:cs typeface="Times New Roman" panose="02020603050405020304" pitchFamily="18" charset="0"/>
                  </a:rPr>
                  <a:t>T</a:t>
                </a:r>
                <a:r>
                  <a:rPr lang="en-US" dirty="0">
                    <a:solidFill>
                      <a:schemeClr val="bg2">
                        <a:lumMod val="75000"/>
                      </a:schemeClr>
                    </a:solidFill>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Heavy-flavor jet fragmentation modeled using PYTHIA </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Systematics from variation in fragmentation model will be studied later</a:t>
                </a:r>
              </a:p>
            </p:txBody>
          </p:sp>
        </mc:Choice>
        <mc:Fallback>
          <p:sp>
            <p:nvSpPr>
              <p:cNvPr id="35" name="TextBox 34">
                <a:extLst>
                  <a:ext uri="{FF2B5EF4-FFF2-40B4-BE49-F238E27FC236}">
                    <a16:creationId xmlns:a16="http://schemas.microsoft.com/office/drawing/2014/main" id="{2E1F8836-1111-7D42-8C8D-20A62FBC929D}"/>
                  </a:ext>
                </a:extLst>
              </p:cNvPr>
              <p:cNvSpPr txBox="1">
                <a:spLocks noRot="1" noChangeAspect="1" noMove="1" noResize="1" noEditPoints="1" noAdjustHandles="1" noChangeArrowheads="1" noChangeShapeType="1" noTextEdit="1"/>
              </p:cNvSpPr>
              <p:nvPr/>
            </p:nvSpPr>
            <p:spPr>
              <a:xfrm>
                <a:off x="-1" y="599952"/>
                <a:ext cx="10873489" cy="2124556"/>
              </a:xfrm>
              <a:prstGeom prst="rect">
                <a:avLst/>
              </a:prstGeom>
              <a:blipFill>
                <a:blip r:embed="rId6"/>
                <a:stretch>
                  <a:fillRect l="-350" b="-2976"/>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98C47D47-4907-3D47-8F43-981D3F6B6671}"/>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Yield</a:t>
            </a:r>
          </a:p>
        </p:txBody>
      </p:sp>
      <p:cxnSp>
        <p:nvCxnSpPr>
          <p:cNvPr id="31" name="Straight Connector 30">
            <a:extLst>
              <a:ext uri="{FF2B5EF4-FFF2-40B4-BE49-F238E27FC236}">
                <a16:creationId xmlns:a16="http://schemas.microsoft.com/office/drawing/2014/main" id="{18D1C2F9-7627-D546-B9C9-757871671E4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74E1620-D5BA-2445-B7F3-ADFCED5BC84C}"/>
              </a:ext>
            </a:extLst>
          </p:cNvPr>
          <p:cNvSpPr txBox="1"/>
          <p:nvPr/>
        </p:nvSpPr>
        <p:spPr>
          <a:xfrm>
            <a:off x="5469917" y="2965283"/>
            <a:ext cx="2028761" cy="276999"/>
          </a:xfrm>
          <a:prstGeom prst="rect">
            <a:avLst/>
          </a:prstGeom>
          <a:noFill/>
        </p:spPr>
        <p:txBody>
          <a:bodyPr wrap="none" rtlCol="0">
            <a:spAutoFit/>
          </a:bodyPr>
          <a:lstStyle/>
          <a:p>
            <a:r>
              <a:rPr lang="en-US" sz="1200" dirty="0" err="1">
                <a:solidFill>
                  <a:srgbClr val="FF0000"/>
                </a:solidFill>
              </a:rPr>
              <a:t>Au+Au</a:t>
            </a:r>
            <a:r>
              <a:rPr lang="en-US" sz="1200" dirty="0">
                <a:solidFill>
                  <a:srgbClr val="FF0000"/>
                </a:solidFill>
              </a:rPr>
              <a:t> Heavy Ion Background</a:t>
            </a:r>
            <a:endParaRPr lang="en-US" sz="1200" dirty="0"/>
          </a:p>
        </p:txBody>
      </p:sp>
      <p:sp>
        <p:nvSpPr>
          <p:cNvPr id="2" name="Footer Placeholder 2">
            <a:extLst>
              <a:ext uri="{FF2B5EF4-FFF2-40B4-BE49-F238E27FC236}">
                <a16:creationId xmlns:a16="http://schemas.microsoft.com/office/drawing/2014/main" id="{27E0F8F2-67F8-67A2-DAC5-D9D77E88CB56}"/>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Hot Quarks 2022</a:t>
            </a:r>
          </a:p>
        </p:txBody>
      </p:sp>
      <p:sp>
        <p:nvSpPr>
          <p:cNvPr id="3" name="Date Placeholder 1">
            <a:extLst>
              <a:ext uri="{FF2B5EF4-FFF2-40B4-BE49-F238E27FC236}">
                <a16:creationId xmlns:a16="http://schemas.microsoft.com/office/drawing/2014/main" id="{D7571782-2AD8-FFDC-9727-0427368A218B}"/>
              </a:ext>
            </a:extLst>
          </p:cNvPr>
          <p:cNvSpPr>
            <a:spLocks noGrp="1"/>
          </p:cNvSpPr>
          <p:nvPr>
            <p:ph type="dt" sz="half" idx="10"/>
          </p:nvPr>
        </p:nvSpPr>
        <p:spPr>
          <a:xfrm>
            <a:off x="838200" y="6356350"/>
            <a:ext cx="2743200" cy="365125"/>
          </a:xfrm>
        </p:spPr>
        <p:txBody>
          <a:bodyPr/>
          <a:lstStyle/>
          <a:p>
            <a:r>
              <a:rPr lang="en-US" dirty="0">
                <a:solidFill>
                  <a:schemeClr val="tx1"/>
                </a:solidFill>
              </a:rPr>
              <a:t>October 15, 2022</a:t>
            </a:r>
          </a:p>
        </p:txBody>
      </p:sp>
      <p:pic>
        <p:nvPicPr>
          <p:cNvPr id="5" name="Picture 4">
            <a:extLst>
              <a:ext uri="{FF2B5EF4-FFF2-40B4-BE49-F238E27FC236}">
                <a16:creationId xmlns:a16="http://schemas.microsoft.com/office/drawing/2014/main" id="{60F7CA6F-3A30-4C8F-E54E-3FC46705BBF6}"/>
              </a:ext>
            </a:extLst>
          </p:cNvPr>
          <p:cNvPicPr>
            <a:picLocks noChangeAspect="1"/>
          </p:cNvPicPr>
          <p:nvPr/>
        </p:nvPicPr>
        <p:blipFill rotWithShape="1">
          <a:blip r:embed="rId7"/>
          <a:srcRect b="3811"/>
          <a:stretch/>
        </p:blipFill>
        <p:spPr>
          <a:xfrm rot="5400000">
            <a:off x="410694" y="2605354"/>
            <a:ext cx="3217210" cy="403860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CA31E68-3778-BF5F-0218-11DC6BEFF522}"/>
                  </a:ext>
                </a:extLst>
              </p:cNvPr>
              <p:cNvSpPr txBox="1"/>
              <p:nvPr/>
            </p:nvSpPr>
            <p:spPr>
              <a:xfrm>
                <a:off x="2309344" y="2871923"/>
                <a:ext cx="1450141" cy="463717"/>
              </a:xfrm>
              <a:prstGeom prst="rect">
                <a:avLst/>
              </a:prstGeom>
              <a:noFill/>
            </p:spPr>
            <p:txBody>
              <a:bodyPr wrap="none" rtlCol="0">
                <a:spAutoFit/>
              </a:bodyPr>
              <a:lstStyle/>
              <a:p>
                <a:pPr algn="ct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ctr"/>
                <a:r>
                  <a:rPr lang="en-US" sz="1200" dirty="0">
                    <a:solidFill>
                      <a:srgbClr val="FF0000"/>
                    </a:solidFill>
                  </a:rPr>
                  <a:t>PYTHIA 8 + GEANT 3</a:t>
                </a:r>
              </a:p>
            </p:txBody>
          </p:sp>
        </mc:Choice>
        <mc:Fallback>
          <p:sp>
            <p:nvSpPr>
              <p:cNvPr id="6" name="TextBox 5">
                <a:extLst>
                  <a:ext uri="{FF2B5EF4-FFF2-40B4-BE49-F238E27FC236}">
                    <a16:creationId xmlns:a16="http://schemas.microsoft.com/office/drawing/2014/main" id="{6CA31E68-3778-BF5F-0218-11DC6BEFF522}"/>
                  </a:ext>
                </a:extLst>
              </p:cNvPr>
              <p:cNvSpPr txBox="1">
                <a:spLocks noRot="1" noChangeAspect="1" noMove="1" noResize="1" noEditPoints="1" noAdjustHandles="1" noChangeArrowheads="1" noChangeShapeType="1" noTextEdit="1"/>
              </p:cNvSpPr>
              <p:nvPr/>
            </p:nvSpPr>
            <p:spPr>
              <a:xfrm>
                <a:off x="2309344" y="2871923"/>
                <a:ext cx="1450141" cy="463717"/>
              </a:xfrm>
              <a:prstGeom prst="rect">
                <a:avLst/>
              </a:prstGeom>
              <a:blipFill>
                <a:blip r:embed="rId8"/>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17CBAAE-E0A6-9411-A30F-4075DBA6D147}"/>
                  </a:ext>
                </a:extLst>
              </p:cNvPr>
              <p:cNvSpPr txBox="1"/>
              <p:nvPr/>
            </p:nvSpPr>
            <p:spPr>
              <a:xfrm>
                <a:off x="550965" y="2841066"/>
                <a:ext cx="1737616" cy="438262"/>
              </a:xfrm>
              <a:prstGeom prst="rect">
                <a:avLst/>
              </a:prstGeom>
              <a:noFill/>
              <a:ln>
                <a:solidFill>
                  <a:srgbClr val="FF0000"/>
                </a:solid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r>
                  <a:rPr lang="en-US" sz="11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100" i="1">
                            <a:latin typeface="Cambria Math" panose="02040503050406030204" pitchFamily="18" charset="0"/>
                          </a:rPr>
                        </m:ctrlPr>
                      </m:sSubPr>
                      <m:e>
                        <m:r>
                          <a:rPr lang="en-US" sz="1100" smtClean="0">
                            <a:latin typeface="Cambria Math" panose="02040503050406030204" pitchFamily="18" charset="0"/>
                          </a:rPr>
                          <m:t> </m:t>
                        </m:r>
                        <m:r>
                          <a:rPr lang="en-US" sz="1100" i="1" smtClean="0">
                            <a:latin typeface="Cambria Math" panose="02040503050406030204" pitchFamily="18" charset="0"/>
                          </a:rPr>
                          <m:t>𝑝</m:t>
                        </m:r>
                      </m:e>
                      <m:sub>
                        <m:r>
                          <m:rPr>
                            <m:sty m:val="p"/>
                          </m:rPr>
                          <a:rPr lang="en-US" sz="1100" smtClean="0">
                            <a:latin typeface="Cambria Math" panose="02040503050406030204" pitchFamily="18" charset="0"/>
                          </a:rPr>
                          <m:t>T</m:t>
                        </m:r>
                        <m:r>
                          <a:rPr lang="en-US" sz="1100" smtClean="0">
                            <a:latin typeface="Cambria Math" panose="02040503050406030204" pitchFamily="18" charset="0"/>
                          </a:rPr>
                          <m:t>, </m:t>
                        </m:r>
                        <m:r>
                          <m:rPr>
                            <m:sty m:val="p"/>
                          </m:rPr>
                          <a:rPr lang="en-US" sz="1100" smtClean="0">
                            <a:latin typeface="Cambria Math" panose="02040503050406030204" pitchFamily="18" charset="0"/>
                          </a:rPr>
                          <m:t>Kπ</m:t>
                        </m:r>
                        <m:r>
                          <a:rPr lang="en-US" sz="1100" smtClean="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&lt; 10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a:t>
                </a:r>
              </a:p>
            </p:txBody>
          </p:sp>
        </mc:Choice>
        <mc:Fallback>
          <p:sp>
            <p:nvSpPr>
              <p:cNvPr id="8" name="TextBox 7">
                <a:extLst>
                  <a:ext uri="{FF2B5EF4-FFF2-40B4-BE49-F238E27FC236}">
                    <a16:creationId xmlns:a16="http://schemas.microsoft.com/office/drawing/2014/main" id="{417CBAAE-E0A6-9411-A30F-4075DBA6D147}"/>
                  </a:ext>
                </a:extLst>
              </p:cNvPr>
              <p:cNvSpPr txBox="1">
                <a:spLocks noRot="1" noChangeAspect="1" noMove="1" noResize="1" noEditPoints="1" noAdjustHandles="1" noChangeArrowheads="1" noChangeShapeType="1" noTextEdit="1"/>
              </p:cNvSpPr>
              <p:nvPr/>
            </p:nvSpPr>
            <p:spPr>
              <a:xfrm>
                <a:off x="550965" y="2841066"/>
                <a:ext cx="1737616" cy="438262"/>
              </a:xfrm>
              <a:prstGeom prst="rect">
                <a:avLst/>
              </a:prstGeom>
              <a:blipFill>
                <a:blip r:embed="rId9"/>
                <a:stretch>
                  <a:fillRect b="-8333"/>
                </a:stretch>
              </a:blipFill>
              <a:ln>
                <a:solidFill>
                  <a:srgbClr val="FF0000"/>
                </a:solid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B8D813B9-FC16-11D9-5C82-1F0DBBEFFA99}"/>
              </a:ext>
            </a:extLst>
          </p:cNvPr>
          <p:cNvSpPr/>
          <p:nvPr/>
        </p:nvSpPr>
        <p:spPr>
          <a:xfrm>
            <a:off x="0" y="6184233"/>
            <a:ext cx="2097049" cy="261610"/>
          </a:xfrm>
          <a:prstGeom prst="rect">
            <a:avLst/>
          </a:prstGeom>
          <a:ln>
            <a:solidFill>
              <a:srgbClr val="FF0000"/>
            </a:solidFill>
          </a:ln>
        </p:spPr>
        <p:txBody>
          <a:bodyPr wrap="none">
            <a:spAutoFit/>
          </a:bodyPr>
          <a:lstStyle/>
          <a:p>
            <a:r>
              <a:rPr lang="en-US" sz="1100" b="1" dirty="0">
                <a:latin typeface="Times New Roman" panose="02020603050405020304" pitchFamily="18" charset="0"/>
                <a:cs typeface="Times New Roman" panose="02020603050405020304" pitchFamily="18" charset="0"/>
              </a:rPr>
              <a:t>[1]. FONLL, </a:t>
            </a:r>
            <a:r>
              <a:rPr lang="en-US" sz="1100" dirty="0">
                <a:latin typeface="Times New Roman" panose="02020603050405020304" pitchFamily="18" charset="0"/>
                <a:cs typeface="Times New Roman" panose="02020603050405020304" pitchFamily="18" charset="0"/>
              </a:rPr>
              <a:t>JHEP03 (2001) 006</a:t>
            </a:r>
          </a:p>
        </p:txBody>
      </p:sp>
    </p:spTree>
    <p:extLst>
      <p:ext uri="{BB962C8B-B14F-4D97-AF65-F5344CB8AC3E}">
        <p14:creationId xmlns:p14="http://schemas.microsoft.com/office/powerpoint/2010/main" val="2476683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40714</TotalTime>
  <Words>5062</Words>
  <Application>Microsoft Macintosh PowerPoint</Application>
  <PresentationFormat>Widescreen</PresentationFormat>
  <Paragraphs>365</Paragraphs>
  <Slides>24</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Diptanil Roy</dc:creator>
  <cp:lastModifiedBy>Diptanil Roy</cp:lastModifiedBy>
  <cp:revision>178</cp:revision>
  <dcterms:created xsi:type="dcterms:W3CDTF">2022-03-13T22:42:17Z</dcterms:created>
  <dcterms:modified xsi:type="dcterms:W3CDTF">2022-10-11T05:08:51Z</dcterms:modified>
</cp:coreProperties>
</file>